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77" r:id="rId2"/>
    <p:sldId id="340" r:id="rId3"/>
    <p:sldId id="347" r:id="rId4"/>
    <p:sldId id="321" r:id="rId5"/>
    <p:sldId id="293" r:id="rId6"/>
    <p:sldId id="348" r:id="rId7"/>
    <p:sldId id="346" r:id="rId8"/>
    <p:sldId id="339" r:id="rId9"/>
    <p:sldId id="341" r:id="rId10"/>
    <p:sldId id="343" r:id="rId11"/>
    <p:sldId id="345" r:id="rId12"/>
  </p:sldIdLst>
  <p:sldSz cx="9144000" cy="6858000" type="screen4x3"/>
  <p:notesSz cx="6794500" cy="9906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jolaine Deschamps" initials="MD" lastIdx="3" clrIdx="0"/>
  <p:cmAuthor id="1" name="pbertuzzi" initials="pb" lastIdx="4" clrIdx="1"/>
  <p:cmAuthor id="2" name="Guy Richard" initials="GRI" lastIdx="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6600"/>
    <a:srgbClr val="D2DEB0"/>
    <a:srgbClr val="CC6600"/>
    <a:srgbClr val="004600"/>
    <a:srgbClr val="FF3399"/>
    <a:srgbClr val="FFCC00"/>
    <a:srgbClr val="FFFF99"/>
    <a:srgbClr val="38CA7A"/>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6" autoAdjust="0"/>
    <p:restoredTop sz="94684" autoAdjust="0"/>
  </p:normalViewPr>
  <p:slideViewPr>
    <p:cSldViewPr>
      <p:cViewPr>
        <p:scale>
          <a:sx n="64" d="100"/>
          <a:sy n="64" d="100"/>
        </p:scale>
        <p:origin x="-1038"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2"/>
            <a:ext cx="2944486" cy="496299"/>
          </a:xfrm>
          <a:prstGeom prst="rect">
            <a:avLst/>
          </a:prstGeom>
          <a:noFill/>
          <a:ln w="9525">
            <a:noFill/>
            <a:miter lim="800000"/>
            <a:headEnd/>
            <a:tailEnd/>
          </a:ln>
          <a:effectLst/>
        </p:spPr>
        <p:txBody>
          <a:bodyPr vert="horz" wrap="square" lIns="91556" tIns="45778" rIns="91556" bIns="45778" numCol="1" anchor="t" anchorCtr="0" compatLnSpc="1">
            <a:prstTxWarp prst="textNoShape">
              <a:avLst/>
            </a:prstTxWarp>
          </a:bodyPr>
          <a:lstStyle>
            <a:lvl1pPr defTabSz="915990">
              <a:defRPr sz="1200"/>
            </a:lvl1pPr>
          </a:lstStyle>
          <a:p>
            <a:pPr>
              <a:defRPr/>
            </a:pPr>
            <a:endParaRPr lang="fr-FR" dirty="0"/>
          </a:p>
        </p:txBody>
      </p:sp>
      <p:sp>
        <p:nvSpPr>
          <p:cNvPr id="22531" name="Rectangle 3"/>
          <p:cNvSpPr>
            <a:spLocks noGrp="1" noChangeArrowheads="1"/>
          </p:cNvSpPr>
          <p:nvPr>
            <p:ph type="dt" sz="quarter" idx="1"/>
          </p:nvPr>
        </p:nvSpPr>
        <p:spPr bwMode="auto">
          <a:xfrm>
            <a:off x="3850015" y="2"/>
            <a:ext cx="2944486" cy="496299"/>
          </a:xfrm>
          <a:prstGeom prst="rect">
            <a:avLst/>
          </a:prstGeom>
          <a:noFill/>
          <a:ln w="9525">
            <a:noFill/>
            <a:miter lim="800000"/>
            <a:headEnd/>
            <a:tailEnd/>
          </a:ln>
          <a:effectLst/>
        </p:spPr>
        <p:txBody>
          <a:bodyPr vert="horz" wrap="square" lIns="91556" tIns="45778" rIns="91556" bIns="45778" numCol="1" anchor="t" anchorCtr="0" compatLnSpc="1">
            <a:prstTxWarp prst="textNoShape">
              <a:avLst/>
            </a:prstTxWarp>
          </a:bodyPr>
          <a:lstStyle>
            <a:lvl1pPr algn="r" defTabSz="915990">
              <a:defRPr sz="1200"/>
            </a:lvl1pPr>
          </a:lstStyle>
          <a:p>
            <a:pPr>
              <a:defRPr/>
            </a:pPr>
            <a:endParaRPr lang="fr-FR" dirty="0"/>
          </a:p>
        </p:txBody>
      </p:sp>
      <p:sp>
        <p:nvSpPr>
          <p:cNvPr id="22532" name="Rectangle 4"/>
          <p:cNvSpPr>
            <a:spLocks noGrp="1" noChangeArrowheads="1"/>
          </p:cNvSpPr>
          <p:nvPr>
            <p:ph type="ftr" sz="quarter" idx="2"/>
          </p:nvPr>
        </p:nvSpPr>
        <p:spPr bwMode="auto">
          <a:xfrm>
            <a:off x="0" y="9409701"/>
            <a:ext cx="2944486" cy="496299"/>
          </a:xfrm>
          <a:prstGeom prst="rect">
            <a:avLst/>
          </a:prstGeom>
          <a:noFill/>
          <a:ln w="9525">
            <a:noFill/>
            <a:miter lim="800000"/>
            <a:headEnd/>
            <a:tailEnd/>
          </a:ln>
          <a:effectLst/>
        </p:spPr>
        <p:txBody>
          <a:bodyPr vert="horz" wrap="square" lIns="91556" tIns="45778" rIns="91556" bIns="45778" numCol="1" anchor="b" anchorCtr="0" compatLnSpc="1">
            <a:prstTxWarp prst="textNoShape">
              <a:avLst/>
            </a:prstTxWarp>
          </a:bodyPr>
          <a:lstStyle>
            <a:lvl1pPr defTabSz="915990">
              <a:defRPr sz="1200"/>
            </a:lvl1pPr>
          </a:lstStyle>
          <a:p>
            <a:pPr>
              <a:defRPr/>
            </a:pPr>
            <a:endParaRPr lang="fr-FR" dirty="0"/>
          </a:p>
        </p:txBody>
      </p:sp>
      <p:sp>
        <p:nvSpPr>
          <p:cNvPr id="22533" name="Rectangle 5"/>
          <p:cNvSpPr>
            <a:spLocks noGrp="1" noChangeArrowheads="1"/>
          </p:cNvSpPr>
          <p:nvPr>
            <p:ph type="sldNum" sz="quarter" idx="3"/>
          </p:nvPr>
        </p:nvSpPr>
        <p:spPr bwMode="auto">
          <a:xfrm>
            <a:off x="3850015" y="9409701"/>
            <a:ext cx="2944486" cy="496299"/>
          </a:xfrm>
          <a:prstGeom prst="rect">
            <a:avLst/>
          </a:prstGeom>
          <a:noFill/>
          <a:ln w="9525">
            <a:noFill/>
            <a:miter lim="800000"/>
            <a:headEnd/>
            <a:tailEnd/>
          </a:ln>
          <a:effectLst/>
        </p:spPr>
        <p:txBody>
          <a:bodyPr vert="horz" wrap="square" lIns="91556" tIns="45778" rIns="91556" bIns="45778" numCol="1" anchor="b" anchorCtr="0" compatLnSpc="1">
            <a:prstTxWarp prst="textNoShape">
              <a:avLst/>
            </a:prstTxWarp>
          </a:bodyPr>
          <a:lstStyle>
            <a:lvl1pPr algn="r" defTabSz="915990">
              <a:defRPr sz="1200"/>
            </a:lvl1pPr>
          </a:lstStyle>
          <a:p>
            <a:pPr>
              <a:defRPr/>
            </a:pPr>
            <a:fld id="{D3DB561A-AD4A-4E55-9A00-EC28E36776D3}" type="slidenum">
              <a:rPr lang="fr-FR"/>
              <a:pPr>
                <a:defRPr/>
              </a:pPr>
              <a:t>‹N°›</a:t>
            </a:fld>
            <a:endParaRPr lang="fr-FR" dirty="0"/>
          </a:p>
        </p:txBody>
      </p:sp>
    </p:spTree>
    <p:extLst>
      <p:ext uri="{BB962C8B-B14F-4D97-AF65-F5344CB8AC3E}">
        <p14:creationId xmlns:p14="http://schemas.microsoft.com/office/powerpoint/2010/main" val="214336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2"/>
            <a:ext cx="2944486" cy="496299"/>
          </a:xfrm>
          <a:prstGeom prst="rect">
            <a:avLst/>
          </a:prstGeom>
          <a:noFill/>
          <a:ln w="9525">
            <a:noFill/>
            <a:miter lim="800000"/>
            <a:headEnd/>
            <a:tailEnd/>
          </a:ln>
          <a:effectLst/>
        </p:spPr>
        <p:txBody>
          <a:bodyPr vert="horz" wrap="square" lIns="91556" tIns="45778" rIns="91556" bIns="45778" numCol="1" anchor="t" anchorCtr="0" compatLnSpc="1">
            <a:prstTxWarp prst="textNoShape">
              <a:avLst/>
            </a:prstTxWarp>
          </a:bodyPr>
          <a:lstStyle>
            <a:lvl1pPr defTabSz="915990">
              <a:defRPr sz="1200"/>
            </a:lvl1pPr>
          </a:lstStyle>
          <a:p>
            <a:pPr>
              <a:defRPr/>
            </a:pPr>
            <a:endParaRPr lang="fr-FR" dirty="0"/>
          </a:p>
        </p:txBody>
      </p:sp>
      <p:sp>
        <p:nvSpPr>
          <p:cNvPr id="161795" name="Rectangle 3"/>
          <p:cNvSpPr>
            <a:spLocks noGrp="1" noChangeArrowheads="1"/>
          </p:cNvSpPr>
          <p:nvPr>
            <p:ph type="dt" idx="1"/>
          </p:nvPr>
        </p:nvSpPr>
        <p:spPr bwMode="auto">
          <a:xfrm>
            <a:off x="3848496" y="2"/>
            <a:ext cx="2944486" cy="496299"/>
          </a:xfrm>
          <a:prstGeom prst="rect">
            <a:avLst/>
          </a:prstGeom>
          <a:noFill/>
          <a:ln w="9525">
            <a:noFill/>
            <a:miter lim="800000"/>
            <a:headEnd/>
            <a:tailEnd/>
          </a:ln>
          <a:effectLst/>
        </p:spPr>
        <p:txBody>
          <a:bodyPr vert="horz" wrap="square" lIns="91556" tIns="45778" rIns="91556" bIns="45778" numCol="1" anchor="t" anchorCtr="0" compatLnSpc="1">
            <a:prstTxWarp prst="textNoShape">
              <a:avLst/>
            </a:prstTxWarp>
          </a:bodyPr>
          <a:lstStyle>
            <a:lvl1pPr algn="r" defTabSz="915990">
              <a:defRPr sz="1200"/>
            </a:lvl1pPr>
          </a:lstStyle>
          <a:p>
            <a:pPr>
              <a:defRPr/>
            </a:pPr>
            <a:endParaRPr lang="fr-FR" dirty="0"/>
          </a:p>
        </p:txBody>
      </p:sp>
      <p:sp>
        <p:nvSpPr>
          <p:cNvPr id="13316" name="Rectangle 4"/>
          <p:cNvSpPr>
            <a:spLocks noGrp="1" noRot="1" noChangeAspect="1" noChangeArrowheads="1" noTextEdit="1"/>
          </p:cNvSpPr>
          <p:nvPr>
            <p:ph type="sldImg" idx="2"/>
          </p:nvPr>
        </p:nvSpPr>
        <p:spPr bwMode="auto">
          <a:xfrm>
            <a:off x="922338" y="742950"/>
            <a:ext cx="4953000" cy="3714750"/>
          </a:xfrm>
          <a:prstGeom prst="rect">
            <a:avLst/>
          </a:prstGeom>
          <a:noFill/>
          <a:ln w="9525">
            <a:solidFill>
              <a:srgbClr val="000000"/>
            </a:solidFill>
            <a:miter lim="800000"/>
            <a:headEnd/>
            <a:tailEnd/>
          </a:ln>
        </p:spPr>
      </p:sp>
      <p:sp>
        <p:nvSpPr>
          <p:cNvPr id="161797" name="Rectangle 5"/>
          <p:cNvSpPr>
            <a:spLocks noGrp="1" noChangeArrowheads="1"/>
          </p:cNvSpPr>
          <p:nvPr>
            <p:ph type="body" sz="quarter" idx="3"/>
          </p:nvPr>
        </p:nvSpPr>
        <p:spPr bwMode="auto">
          <a:xfrm>
            <a:off x="679149" y="4706387"/>
            <a:ext cx="5436208" cy="4457469"/>
          </a:xfrm>
          <a:prstGeom prst="rect">
            <a:avLst/>
          </a:prstGeom>
          <a:noFill/>
          <a:ln w="9525">
            <a:noFill/>
            <a:miter lim="800000"/>
            <a:headEnd/>
            <a:tailEnd/>
          </a:ln>
          <a:effectLst/>
        </p:spPr>
        <p:txBody>
          <a:bodyPr vert="horz" wrap="square" lIns="91556" tIns="45778" rIns="91556" bIns="45778"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61798" name="Rectangle 6"/>
          <p:cNvSpPr>
            <a:spLocks noGrp="1" noChangeArrowheads="1"/>
          </p:cNvSpPr>
          <p:nvPr>
            <p:ph type="ftr" sz="quarter" idx="4"/>
          </p:nvPr>
        </p:nvSpPr>
        <p:spPr bwMode="auto">
          <a:xfrm>
            <a:off x="0" y="9408166"/>
            <a:ext cx="2944486" cy="496299"/>
          </a:xfrm>
          <a:prstGeom prst="rect">
            <a:avLst/>
          </a:prstGeom>
          <a:noFill/>
          <a:ln w="9525">
            <a:noFill/>
            <a:miter lim="800000"/>
            <a:headEnd/>
            <a:tailEnd/>
          </a:ln>
          <a:effectLst/>
        </p:spPr>
        <p:txBody>
          <a:bodyPr vert="horz" wrap="square" lIns="91556" tIns="45778" rIns="91556" bIns="45778" numCol="1" anchor="b" anchorCtr="0" compatLnSpc="1">
            <a:prstTxWarp prst="textNoShape">
              <a:avLst/>
            </a:prstTxWarp>
          </a:bodyPr>
          <a:lstStyle>
            <a:lvl1pPr defTabSz="915990">
              <a:defRPr sz="1200"/>
            </a:lvl1pPr>
          </a:lstStyle>
          <a:p>
            <a:pPr>
              <a:defRPr/>
            </a:pPr>
            <a:endParaRPr lang="fr-FR" dirty="0"/>
          </a:p>
        </p:txBody>
      </p:sp>
      <p:sp>
        <p:nvSpPr>
          <p:cNvPr id="161799" name="Rectangle 7"/>
          <p:cNvSpPr>
            <a:spLocks noGrp="1" noChangeArrowheads="1"/>
          </p:cNvSpPr>
          <p:nvPr>
            <p:ph type="sldNum" sz="quarter" idx="5"/>
          </p:nvPr>
        </p:nvSpPr>
        <p:spPr bwMode="auto">
          <a:xfrm>
            <a:off x="3848496" y="9408166"/>
            <a:ext cx="2944486" cy="496299"/>
          </a:xfrm>
          <a:prstGeom prst="rect">
            <a:avLst/>
          </a:prstGeom>
          <a:noFill/>
          <a:ln w="9525">
            <a:noFill/>
            <a:miter lim="800000"/>
            <a:headEnd/>
            <a:tailEnd/>
          </a:ln>
          <a:effectLst/>
        </p:spPr>
        <p:txBody>
          <a:bodyPr vert="horz" wrap="square" lIns="91556" tIns="45778" rIns="91556" bIns="45778" numCol="1" anchor="b" anchorCtr="0" compatLnSpc="1">
            <a:prstTxWarp prst="textNoShape">
              <a:avLst/>
            </a:prstTxWarp>
          </a:bodyPr>
          <a:lstStyle>
            <a:lvl1pPr algn="r" defTabSz="915990">
              <a:defRPr sz="1200"/>
            </a:lvl1pPr>
          </a:lstStyle>
          <a:p>
            <a:pPr>
              <a:defRPr/>
            </a:pPr>
            <a:fld id="{966B1683-F22B-4460-BCBF-046BBCB6437F}" type="slidenum">
              <a:rPr lang="fr-FR"/>
              <a:pPr>
                <a:defRPr/>
              </a:pPr>
              <a:t>‹N°›</a:t>
            </a:fld>
            <a:endParaRPr lang="fr-FR" dirty="0"/>
          </a:p>
        </p:txBody>
      </p:sp>
    </p:spTree>
    <p:extLst>
      <p:ext uri="{BB962C8B-B14F-4D97-AF65-F5344CB8AC3E}">
        <p14:creationId xmlns:p14="http://schemas.microsoft.com/office/powerpoint/2010/main" val="4153878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66B1683-F22B-4460-BCBF-046BBCB6437F}" type="slidenum">
              <a:rPr lang="fr-FR" smtClean="0"/>
              <a:pPr>
                <a:defRPr/>
              </a:pPr>
              <a:t>5</a:t>
            </a:fld>
            <a:endParaRPr lang="fr-FR" dirty="0"/>
          </a:p>
        </p:txBody>
      </p:sp>
    </p:spTree>
    <p:extLst>
      <p:ext uri="{BB962C8B-B14F-4D97-AF65-F5344CB8AC3E}">
        <p14:creationId xmlns:p14="http://schemas.microsoft.com/office/powerpoint/2010/main" val="3336671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8925" y="274638"/>
            <a:ext cx="2058988" cy="55308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29325" cy="55308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0525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59313" y="10525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p:nvPicPr>
        <p:blipFill>
          <a:blip r:embed="rId13" cstate="print"/>
          <a:srcRect/>
          <a:stretch>
            <a:fillRect/>
          </a:stretch>
        </p:blipFill>
        <p:spPr bwMode="auto">
          <a:xfrm>
            <a:off x="3132138" y="-92075"/>
            <a:ext cx="2879725" cy="1243013"/>
          </a:xfrm>
          <a:prstGeom prst="rect">
            <a:avLst/>
          </a:prstGeom>
          <a:noFill/>
          <a:ln w="9525">
            <a:noFill/>
            <a:miter lim="800000"/>
            <a:headEnd/>
            <a:tailEnd/>
          </a:ln>
        </p:spPr>
      </p:pic>
      <p:sp>
        <p:nvSpPr>
          <p:cNvPr id="72712" name="Rectangle 8"/>
          <p:cNvSpPr>
            <a:spLocks noChangeArrowheads="1"/>
          </p:cNvSpPr>
          <p:nvPr/>
        </p:nvSpPr>
        <p:spPr bwMode="auto">
          <a:xfrm>
            <a:off x="0" y="6021288"/>
            <a:ext cx="9144000" cy="936725"/>
          </a:xfrm>
          <a:prstGeom prst="rect">
            <a:avLst/>
          </a:prstGeom>
          <a:solidFill>
            <a:srgbClr val="8EC000"/>
          </a:solidFill>
          <a:ln w="9525">
            <a:noFill/>
            <a:miter lim="800000"/>
            <a:headEnd/>
            <a:tailEnd/>
          </a:ln>
          <a:effectLst/>
        </p:spPr>
        <p:txBody>
          <a:bodyPr wrap="none" anchor="ctr"/>
          <a:lstStyle/>
          <a:p>
            <a:pPr>
              <a:defRPr/>
            </a:pPr>
            <a:endParaRPr lang="fr-FR" dirty="0"/>
          </a:p>
        </p:txBody>
      </p:sp>
      <p:sp>
        <p:nvSpPr>
          <p:cNvPr id="1028" name="Rectangle 2"/>
          <p:cNvSpPr>
            <a:spLocks noGrp="1" noChangeArrowheads="1"/>
          </p:cNvSpPr>
          <p:nvPr>
            <p:ph type="title"/>
          </p:nvPr>
        </p:nvSpPr>
        <p:spPr bwMode="auto">
          <a:xfrm>
            <a:off x="1143000" y="274638"/>
            <a:ext cx="7543800" cy="6334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9" name="Rectangle 3"/>
          <p:cNvSpPr>
            <a:spLocks noGrp="1" noChangeArrowheads="1"/>
          </p:cNvSpPr>
          <p:nvPr>
            <p:ph type="body" idx="1"/>
          </p:nvPr>
        </p:nvSpPr>
        <p:spPr bwMode="auto">
          <a:xfrm>
            <a:off x="468313" y="1052513"/>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Texte</a:t>
            </a:r>
          </a:p>
          <a:p>
            <a:pPr lvl="2"/>
            <a:endParaRPr lang="fr-FR" smtClean="0"/>
          </a:p>
        </p:txBody>
      </p:sp>
      <p:pic>
        <p:nvPicPr>
          <p:cNvPr id="1030" name="Picture 13"/>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7740650" y="6175771"/>
            <a:ext cx="1403350" cy="709613"/>
          </a:xfrm>
          <a:prstGeom prst="rect">
            <a:avLst/>
          </a:prstGeom>
          <a:noFill/>
          <a:ln w="9525">
            <a:noFill/>
            <a:miter lim="800000"/>
            <a:headEnd/>
            <a:tailEnd/>
          </a:ln>
        </p:spPr>
      </p:pic>
      <p:sp>
        <p:nvSpPr>
          <p:cNvPr id="9" name="Text Box 9"/>
          <p:cNvSpPr txBox="1">
            <a:spLocks noChangeArrowheads="1"/>
          </p:cNvSpPr>
          <p:nvPr userDrawn="1"/>
        </p:nvSpPr>
        <p:spPr bwMode="auto">
          <a:xfrm>
            <a:off x="6000750" y="6093296"/>
            <a:ext cx="1857375" cy="812800"/>
          </a:xfrm>
          <a:prstGeom prst="rect">
            <a:avLst/>
          </a:prstGeom>
          <a:noFill/>
          <a:ln w="9525">
            <a:noFill/>
            <a:miter lim="800000"/>
            <a:headEnd/>
            <a:tailEnd/>
          </a:ln>
          <a:effectLst/>
        </p:spPr>
        <p:txBody>
          <a:bodyPr>
            <a:spAutoFit/>
          </a:bodyPr>
          <a:lstStyle/>
          <a:p>
            <a:pPr>
              <a:lnSpc>
                <a:spcPct val="130000"/>
              </a:lnSpc>
              <a:defRPr/>
            </a:pPr>
            <a:r>
              <a:rPr lang="fr-FR" sz="1200" dirty="0">
                <a:solidFill>
                  <a:schemeClr val="bg1"/>
                </a:solidFill>
                <a:latin typeface="Arial" charset="0"/>
              </a:rPr>
              <a:t>             Alimentation</a:t>
            </a:r>
          </a:p>
          <a:p>
            <a:pPr>
              <a:lnSpc>
                <a:spcPct val="130000"/>
              </a:lnSpc>
              <a:defRPr/>
            </a:pPr>
            <a:r>
              <a:rPr lang="fr-FR" sz="1200" dirty="0">
                <a:solidFill>
                  <a:schemeClr val="bg1"/>
                </a:solidFill>
                <a:latin typeface="Arial" charset="0"/>
              </a:rPr>
              <a:t>Agriculture</a:t>
            </a:r>
            <a:br>
              <a:rPr lang="fr-FR" sz="1200" dirty="0">
                <a:solidFill>
                  <a:schemeClr val="bg1"/>
                </a:solidFill>
                <a:latin typeface="Arial" charset="0"/>
              </a:rPr>
            </a:br>
            <a:r>
              <a:rPr lang="fr-FR" sz="1200" dirty="0">
                <a:solidFill>
                  <a:schemeClr val="bg1"/>
                </a:solidFill>
                <a:latin typeface="Arial" charset="0"/>
              </a:rPr>
              <a:t>             Environnement</a:t>
            </a:r>
          </a:p>
        </p:txBody>
      </p:sp>
      <p:sp>
        <p:nvSpPr>
          <p:cNvPr id="8" name="Text Box 9"/>
          <p:cNvSpPr txBox="1">
            <a:spLocks noChangeArrowheads="1"/>
          </p:cNvSpPr>
          <p:nvPr userDrawn="1"/>
        </p:nvSpPr>
        <p:spPr bwMode="auto">
          <a:xfrm>
            <a:off x="395536" y="6093296"/>
            <a:ext cx="2448272" cy="812530"/>
          </a:xfrm>
          <a:prstGeom prst="rect">
            <a:avLst/>
          </a:prstGeom>
          <a:noFill/>
          <a:ln w="9525">
            <a:noFill/>
            <a:miter lim="800000"/>
            <a:headEnd/>
            <a:tailEnd/>
          </a:ln>
          <a:effectLst/>
        </p:spPr>
        <p:txBody>
          <a:bodyPr wrap="square">
            <a:spAutoFit/>
          </a:bodyPr>
          <a:lstStyle/>
          <a:p>
            <a:pPr>
              <a:lnSpc>
                <a:spcPct val="130000"/>
              </a:lnSpc>
              <a:defRPr/>
            </a:pPr>
            <a:r>
              <a:rPr lang="fr-FR" sz="1200" dirty="0" smtClean="0">
                <a:solidFill>
                  <a:schemeClr val="bg1"/>
                </a:solidFill>
                <a:latin typeface="Arial" charset="0"/>
              </a:rPr>
              <a:t>Réunion SIOEA</a:t>
            </a:r>
          </a:p>
          <a:p>
            <a:pPr>
              <a:lnSpc>
                <a:spcPct val="130000"/>
              </a:lnSpc>
              <a:defRPr/>
            </a:pPr>
            <a:r>
              <a:rPr lang="fr-FR" sz="1200" dirty="0" smtClean="0">
                <a:solidFill>
                  <a:schemeClr val="bg1"/>
                </a:solidFill>
                <a:latin typeface="Arial" charset="0"/>
              </a:rPr>
              <a:t>Département EA - EFPA</a:t>
            </a:r>
          </a:p>
          <a:p>
            <a:pPr>
              <a:lnSpc>
                <a:spcPct val="130000"/>
              </a:lnSpc>
              <a:defRPr/>
            </a:pPr>
            <a:r>
              <a:rPr lang="fr-FR" sz="1200" dirty="0" smtClean="0">
                <a:solidFill>
                  <a:schemeClr val="bg1"/>
                </a:solidFill>
                <a:latin typeface="Arial" charset="0"/>
              </a:rPr>
              <a:t>3 Octobre 2012</a:t>
            </a:r>
            <a:endParaRPr lang="fr-FR" sz="1200" dirty="0">
              <a:solidFill>
                <a:schemeClr val="bg1"/>
              </a:solidFill>
              <a:latin typeface="Arial"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2800">
          <a:solidFill>
            <a:srgbClr val="006600"/>
          </a:solidFill>
          <a:latin typeface="+mn-lt"/>
          <a:ea typeface="+mn-ea"/>
          <a:cs typeface="+mn-cs"/>
        </a:defRPr>
      </a:lvl1pPr>
      <a:lvl2pPr marL="742950" indent="-285750" algn="l" rtl="0" eaLnBrk="0" fontAlgn="base" hangingPunct="0">
        <a:spcBef>
          <a:spcPct val="20000"/>
        </a:spcBef>
        <a:spcAft>
          <a:spcPct val="0"/>
        </a:spcAft>
        <a:buSzPct val="120000"/>
        <a:buFont typeface="Wingdings" pitchFamily="2" charset="2"/>
        <a:buChar char="ü"/>
        <a:defRPr sz="2400">
          <a:solidFill>
            <a:srgbClr val="008080"/>
          </a:solidFill>
          <a:latin typeface="+mn-lt"/>
        </a:defRPr>
      </a:lvl2pPr>
      <a:lvl3pPr marL="1143000" indent="-228600" algn="l" rtl="0" eaLnBrk="0" fontAlgn="base" hangingPunct="0">
        <a:spcBef>
          <a:spcPct val="20000"/>
        </a:spcBef>
        <a:spcAft>
          <a:spcPct val="0"/>
        </a:spcAft>
        <a:defRPr sz="2000">
          <a:solidFill>
            <a:schemeClr val="tx1"/>
          </a:solidFill>
          <a:latin typeface="+mn-lt"/>
        </a:defRPr>
      </a:lvl3pPr>
      <a:lvl4pPr marL="1600200" indent="-228600" algn="l" rtl="0" eaLnBrk="0" fontAlgn="base" hangingPunct="0">
        <a:spcBef>
          <a:spcPct val="20000"/>
        </a:spcBef>
        <a:spcAft>
          <a:spcPct val="0"/>
        </a:spcAft>
        <a:buChar char="–"/>
        <a:defRPr sz="2000">
          <a:solidFill>
            <a:srgbClr val="00660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ctrTitle"/>
          </p:nvPr>
        </p:nvSpPr>
        <p:spPr>
          <a:xfrm>
            <a:off x="755576" y="1410345"/>
            <a:ext cx="7702624" cy="2162671"/>
          </a:xfrm>
        </p:spPr>
        <p:txBody>
          <a:bodyPr/>
          <a:lstStyle/>
          <a:p>
            <a:pPr algn="ctr"/>
            <a:r>
              <a:rPr lang="fr-FR" sz="4800" dirty="0" smtClean="0">
                <a:solidFill>
                  <a:srgbClr val="669900"/>
                </a:solidFill>
              </a:rPr>
              <a:t>Mode de fonctionnement</a:t>
            </a:r>
            <a:br>
              <a:rPr lang="fr-FR" sz="4800" dirty="0" smtClean="0">
                <a:solidFill>
                  <a:srgbClr val="669900"/>
                </a:solidFill>
              </a:rPr>
            </a:br>
            <a:r>
              <a:rPr lang="fr-FR" sz="4800" dirty="0" smtClean="0">
                <a:solidFill>
                  <a:srgbClr val="669900"/>
                </a:solidFill>
              </a:rPr>
              <a:t>du CATI SIOEA</a:t>
            </a:r>
            <a:endParaRPr lang="fr-FR" sz="4400" i="1" dirty="0" smtClean="0">
              <a:solidFill>
                <a:srgbClr val="669900"/>
              </a:solidFill>
            </a:endParaRPr>
          </a:p>
        </p:txBody>
      </p:sp>
      <p:sp>
        <p:nvSpPr>
          <p:cNvPr id="2" name="ZoneTexte 1"/>
          <p:cNvSpPr txBox="1"/>
          <p:nvPr/>
        </p:nvSpPr>
        <p:spPr>
          <a:xfrm>
            <a:off x="3103346" y="4221088"/>
            <a:ext cx="2708626" cy="1200329"/>
          </a:xfrm>
          <a:prstGeom prst="rect">
            <a:avLst/>
          </a:prstGeom>
          <a:noFill/>
        </p:spPr>
        <p:txBody>
          <a:bodyPr wrap="none" rtlCol="0">
            <a:spAutoFit/>
          </a:bodyPr>
          <a:lstStyle/>
          <a:p>
            <a:pPr algn="ctr"/>
            <a:r>
              <a:rPr lang="fr-FR" dirty="0" smtClean="0">
                <a:solidFill>
                  <a:srgbClr val="669900"/>
                </a:solidFill>
                <a:latin typeface="+mn-lt"/>
              </a:rPr>
              <a:t>Alain BENARD</a:t>
            </a:r>
            <a:br>
              <a:rPr lang="fr-FR" dirty="0" smtClean="0">
                <a:solidFill>
                  <a:srgbClr val="669900"/>
                </a:solidFill>
                <a:latin typeface="+mn-lt"/>
              </a:rPr>
            </a:br>
            <a:r>
              <a:rPr lang="fr-FR" dirty="0" smtClean="0">
                <a:solidFill>
                  <a:srgbClr val="669900"/>
                </a:solidFill>
                <a:latin typeface="+mn-lt"/>
              </a:rPr>
              <a:t>Patrick BERTUZZI</a:t>
            </a:r>
            <a:br>
              <a:rPr lang="fr-FR" dirty="0" smtClean="0">
                <a:solidFill>
                  <a:srgbClr val="669900"/>
                </a:solidFill>
                <a:latin typeface="+mn-lt"/>
              </a:rPr>
            </a:br>
            <a:r>
              <a:rPr lang="fr-FR" dirty="0" smtClean="0">
                <a:solidFill>
                  <a:srgbClr val="669900"/>
                </a:solidFill>
                <a:latin typeface="+mn-lt"/>
              </a:rPr>
              <a:t>Pierre CELLIER </a:t>
            </a:r>
            <a:endParaRPr lang="fr-FR" dirty="0">
              <a:solidFill>
                <a:srgbClr val="669900"/>
              </a:solidFill>
              <a:latin typeface="+mn-lt"/>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052736"/>
            <a:ext cx="8496944" cy="5040560"/>
          </a:xfrm>
        </p:spPr>
        <p:txBody>
          <a:bodyPr/>
          <a:lstStyle/>
          <a:p>
            <a:pPr marL="0" indent="0">
              <a:buNone/>
            </a:pPr>
            <a:r>
              <a:rPr lang="fr-FR" sz="2000" dirty="0"/>
              <a:t>Afin d’assurer la cohésion du CATI SIOEA regroupant différents pôles, un </a:t>
            </a:r>
            <a:r>
              <a:rPr lang="fr-FR" sz="2000" b="1" dirty="0"/>
              <a:t>comité stratégique de coordination </a:t>
            </a:r>
            <a:r>
              <a:rPr lang="fr-FR" sz="2000" dirty="0"/>
              <a:t>sera mis en place. Il </a:t>
            </a:r>
            <a:r>
              <a:rPr lang="fr-FR" sz="2000" dirty="0" smtClean="0"/>
              <a:t>regroupera </a:t>
            </a:r>
            <a:r>
              <a:rPr lang="fr-FR" sz="2000" dirty="0"/>
              <a:t>les animateurs des pôles, les départements partenaires ainsi que des représentants des directeurs d’unités concernées par l’activité du Cati. </a:t>
            </a:r>
          </a:p>
          <a:p>
            <a:pPr marL="0" indent="0">
              <a:buNone/>
            </a:pPr>
            <a:r>
              <a:rPr lang="fr-FR" sz="2000" dirty="0"/>
              <a:t>Les fonctions du comité stratégique du Cati seront les suivantes :</a:t>
            </a:r>
          </a:p>
          <a:p>
            <a:r>
              <a:rPr lang="fr-FR" sz="2000" dirty="0" smtClean="0"/>
              <a:t>Instance </a:t>
            </a:r>
            <a:r>
              <a:rPr lang="fr-FR" sz="2000" dirty="0"/>
              <a:t>stratégique d’analyse du positionnement national et international et de définition d’une politique de coordination et d’orientation des moyens,</a:t>
            </a:r>
          </a:p>
          <a:p>
            <a:r>
              <a:rPr lang="fr-FR" sz="2000" dirty="0" smtClean="0"/>
              <a:t>Instance </a:t>
            </a:r>
            <a:r>
              <a:rPr lang="fr-FR" sz="2000" dirty="0"/>
              <a:t>de coordination et d’actualisation des projets de chacun des pôles sous la forme d’une feuille de route : cette feuille de route sera l’outil permettant l’échange avec les directeurs d’unités,</a:t>
            </a:r>
          </a:p>
          <a:p>
            <a:r>
              <a:rPr lang="fr-FR" sz="2000" dirty="0" smtClean="0"/>
              <a:t>Instance </a:t>
            </a:r>
            <a:r>
              <a:rPr lang="fr-FR" sz="2000" dirty="0"/>
              <a:t>consultative sur des questions spécifiques posées par les départements,</a:t>
            </a:r>
          </a:p>
          <a:p>
            <a:r>
              <a:rPr lang="fr-FR" sz="2000" dirty="0" smtClean="0"/>
              <a:t>Acteur </a:t>
            </a:r>
            <a:r>
              <a:rPr lang="fr-FR" sz="2000" dirty="0"/>
              <a:t>des propositions en vue d’arbitrage des départements sur les moyens matériels et les postes.</a:t>
            </a:r>
          </a:p>
        </p:txBody>
      </p:sp>
      <p:sp>
        <p:nvSpPr>
          <p:cNvPr id="5" name="Titre 1"/>
          <p:cNvSpPr txBox="1">
            <a:spLocks/>
          </p:cNvSpPr>
          <p:nvPr/>
        </p:nvSpPr>
        <p:spPr bwMode="auto">
          <a:xfrm>
            <a:off x="179512" y="44624"/>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Comité stratégique</a:t>
            </a:r>
            <a:endParaRPr lang="fr-FR" sz="2000" i="1" dirty="0"/>
          </a:p>
        </p:txBody>
      </p:sp>
    </p:spTree>
    <p:extLst>
      <p:ext uri="{BB962C8B-B14F-4D97-AF65-F5344CB8AC3E}">
        <p14:creationId xmlns:p14="http://schemas.microsoft.com/office/powerpoint/2010/main" val="17016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496944" cy="5040560"/>
          </a:xfrm>
        </p:spPr>
        <p:txBody>
          <a:bodyPr/>
          <a:lstStyle/>
          <a:p>
            <a:pPr>
              <a:spcBef>
                <a:spcPts val="1200"/>
              </a:spcBef>
            </a:pPr>
            <a:r>
              <a:rPr lang="fr-FR" sz="2400" dirty="0" smtClean="0"/>
              <a:t>Est-on d’accord sur les fonctions du comité stratégique ?</a:t>
            </a:r>
          </a:p>
          <a:p>
            <a:pPr>
              <a:spcBef>
                <a:spcPts val="1200"/>
              </a:spcBef>
            </a:pPr>
            <a:r>
              <a:rPr lang="fr-FR" sz="2400" dirty="0"/>
              <a:t>S</a:t>
            </a:r>
            <a:r>
              <a:rPr lang="fr-FR" sz="2400" dirty="0" smtClean="0"/>
              <a:t>ur sa composition ?</a:t>
            </a:r>
          </a:p>
          <a:p>
            <a:pPr>
              <a:spcBef>
                <a:spcPts val="1200"/>
              </a:spcBef>
            </a:pPr>
            <a:r>
              <a:rPr lang="fr-FR" sz="2400" dirty="0" smtClean="0"/>
              <a:t>Fonctionnement collectif : comment s’harmoniser entre les pôles et le Cati ?</a:t>
            </a:r>
          </a:p>
          <a:p>
            <a:pPr>
              <a:spcBef>
                <a:spcPts val="1200"/>
              </a:spcBef>
            </a:pPr>
            <a:r>
              <a:rPr lang="fr-FR" sz="2400" dirty="0" smtClean="0"/>
              <a:t>Quel </a:t>
            </a:r>
            <a:r>
              <a:rPr lang="fr-FR" sz="2400" dirty="0"/>
              <a:t>rôle dans la gouvernance du Cati ? Comment gérer les projets et les </a:t>
            </a:r>
            <a:r>
              <a:rPr lang="fr-FR" sz="2400" dirty="0" smtClean="0"/>
              <a:t>priorités (feuille de route), la participation aux appels d’offre ?</a:t>
            </a:r>
            <a:endParaRPr lang="fr-FR" sz="2400" dirty="0"/>
          </a:p>
          <a:p>
            <a:pPr>
              <a:spcBef>
                <a:spcPts val="1200"/>
              </a:spcBef>
            </a:pPr>
            <a:r>
              <a:rPr lang="fr-FR" sz="2400" dirty="0"/>
              <a:t>Quelles relations avec les Unités et les Départements ? </a:t>
            </a:r>
          </a:p>
          <a:p>
            <a:pPr>
              <a:spcBef>
                <a:spcPts val="1200"/>
              </a:spcBef>
            </a:pPr>
            <a:r>
              <a:rPr lang="fr-FR" sz="2400" dirty="0" smtClean="0"/>
              <a:t>Comment </a:t>
            </a:r>
            <a:r>
              <a:rPr lang="fr-FR" sz="2400" dirty="0" smtClean="0"/>
              <a:t>communiquer sur le Cati SIOEA vis-à-vis des différents partenaires ?</a:t>
            </a:r>
          </a:p>
          <a:p>
            <a:pPr marL="0" indent="0">
              <a:buNone/>
            </a:pPr>
            <a:endParaRPr lang="fr-FR" sz="2400" dirty="0"/>
          </a:p>
        </p:txBody>
      </p:sp>
      <p:sp>
        <p:nvSpPr>
          <p:cNvPr id="5" name="Titre 1"/>
          <p:cNvSpPr txBox="1">
            <a:spLocks/>
          </p:cNvSpPr>
          <p:nvPr/>
        </p:nvSpPr>
        <p:spPr bwMode="auto">
          <a:xfrm>
            <a:off x="179512" y="44624"/>
            <a:ext cx="8640960"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sz="2800" i="1" dirty="0" smtClean="0"/>
              <a:t>Discussion sur la gouvernance</a:t>
            </a:r>
            <a:endParaRPr lang="fr-FR" sz="2000" i="1" dirty="0"/>
          </a:p>
        </p:txBody>
      </p:sp>
    </p:spTree>
    <p:extLst>
      <p:ext uri="{BB962C8B-B14F-4D97-AF65-F5344CB8AC3E}">
        <p14:creationId xmlns:p14="http://schemas.microsoft.com/office/powerpoint/2010/main" val="414204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412776"/>
            <a:ext cx="8496944" cy="4320480"/>
          </a:xfrm>
        </p:spPr>
        <p:txBody>
          <a:bodyPr/>
          <a:lstStyle/>
          <a:p>
            <a:pPr marL="0" indent="0">
              <a:buNone/>
            </a:pPr>
            <a:r>
              <a:rPr lang="fr-FR" sz="2400" dirty="0"/>
              <a:t>La mission </a:t>
            </a:r>
            <a:r>
              <a:rPr lang="fr-FR" sz="2400" dirty="0" smtClean="0"/>
              <a:t>d’un </a:t>
            </a:r>
            <a:r>
              <a:rPr lang="fr-FR" sz="2400" dirty="0"/>
              <a:t>Cati se caractérise par le faisceau de critères cumulatifs suivant :</a:t>
            </a:r>
          </a:p>
          <a:p>
            <a:r>
              <a:rPr lang="fr-FR" sz="2400" dirty="0" smtClean="0"/>
              <a:t>Le </a:t>
            </a:r>
            <a:r>
              <a:rPr lang="fr-FR" sz="2400" dirty="0"/>
              <a:t>Cati exerce une mission de service destinée à une communauté (géographique, thématique…) selon des modalités contractualisées et publiées</a:t>
            </a:r>
          </a:p>
          <a:p>
            <a:r>
              <a:rPr lang="fr-FR" sz="2400" dirty="0" smtClean="0"/>
              <a:t>Le </a:t>
            </a:r>
            <a:r>
              <a:rPr lang="fr-FR" sz="2400" dirty="0"/>
              <a:t>collectif doit être organisé et dirigé, </a:t>
            </a:r>
          </a:p>
          <a:p>
            <a:r>
              <a:rPr lang="fr-FR" sz="2400" dirty="0" smtClean="0"/>
              <a:t>Le </a:t>
            </a:r>
            <a:r>
              <a:rPr lang="fr-FR" sz="2400" dirty="0"/>
              <a:t>service rendu doit être continu et mobiliser dans la durée le spectre adapté de compétences informatiques nécessaires.</a:t>
            </a:r>
          </a:p>
        </p:txBody>
      </p:sp>
      <p:sp>
        <p:nvSpPr>
          <p:cNvPr id="5" name="Titre 1"/>
          <p:cNvSpPr txBox="1">
            <a:spLocks/>
          </p:cNvSpPr>
          <p:nvPr/>
        </p:nvSpPr>
        <p:spPr bwMode="auto">
          <a:xfrm>
            <a:off x="179512" y="260648"/>
            <a:ext cx="8964488"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a:t>
            </a:r>
            <a:r>
              <a:rPr lang="fr-FR" dirty="0" smtClean="0"/>
              <a:t>– Messages </a:t>
            </a:r>
            <a:r>
              <a:rPr lang="fr-FR" dirty="0" smtClean="0"/>
              <a:t>institutionnels (rappel)</a:t>
            </a:r>
            <a:endParaRPr lang="fr-FR" dirty="0"/>
          </a:p>
        </p:txBody>
      </p:sp>
    </p:spTree>
    <p:extLst>
      <p:ext uri="{BB962C8B-B14F-4D97-AF65-F5344CB8AC3E}">
        <p14:creationId xmlns:p14="http://schemas.microsoft.com/office/powerpoint/2010/main" val="214007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412776"/>
            <a:ext cx="8496944" cy="4608512"/>
          </a:xfrm>
        </p:spPr>
        <p:txBody>
          <a:bodyPr/>
          <a:lstStyle/>
          <a:p>
            <a:r>
              <a:rPr lang="fr-FR" sz="2400" dirty="0"/>
              <a:t>La mission principale du CATI SIOEA est de prendre en charge la promotion et le développement des outils permettant la mise en œuvre et le partage des bases de données et logiciels associées. </a:t>
            </a:r>
            <a:endParaRPr lang="fr-FR" sz="2400" dirty="0" smtClean="0"/>
          </a:p>
          <a:p>
            <a:r>
              <a:rPr lang="fr-FR" sz="2400" dirty="0" smtClean="0"/>
              <a:t>Du </a:t>
            </a:r>
            <a:r>
              <a:rPr lang="fr-FR" sz="2400" dirty="0"/>
              <a:t>point de vue opérationnel, le CATI SIOEA couvre l'ensemble de la chaîne de traitement de données depuis la donnée brute jusqu'à sa </a:t>
            </a:r>
            <a:r>
              <a:rPr lang="fr-FR" sz="2400" dirty="0" smtClean="0"/>
              <a:t>valorisation (</a:t>
            </a:r>
            <a:r>
              <a:rPr lang="fr-FR" sz="2400" dirty="0" smtClean="0">
                <a:sym typeface="Wingdings" pitchFamily="2" charset="2"/>
              </a:rPr>
              <a:t></a:t>
            </a:r>
            <a:r>
              <a:rPr lang="fr-FR" sz="2400" dirty="0" smtClean="0"/>
              <a:t>capture et </a:t>
            </a:r>
            <a:r>
              <a:rPr lang="fr-FR" sz="2400" dirty="0"/>
              <a:t>qualité des </a:t>
            </a:r>
            <a:r>
              <a:rPr lang="fr-FR" sz="2400" dirty="0" smtClean="0"/>
              <a:t>données, gestion </a:t>
            </a:r>
            <a:r>
              <a:rPr lang="fr-FR" sz="2400" dirty="0"/>
              <a:t>des serveurs et espaces de </a:t>
            </a:r>
            <a:r>
              <a:rPr lang="fr-FR" sz="2400" dirty="0" smtClean="0"/>
              <a:t>stockage). </a:t>
            </a:r>
          </a:p>
          <a:p>
            <a:r>
              <a:rPr lang="fr-FR" sz="2400" dirty="0" smtClean="0"/>
              <a:t>Le </a:t>
            </a:r>
            <a:r>
              <a:rPr lang="fr-FR" sz="2400" dirty="0"/>
              <a:t>CATI SIOEA participe aux projets scientifiques ou d'infrastructure support (</a:t>
            </a:r>
            <a:r>
              <a:rPr lang="fr-FR" sz="2400" dirty="0" err="1"/>
              <a:t>Equipex</a:t>
            </a:r>
            <a:r>
              <a:rPr lang="fr-FR" sz="2400" dirty="0"/>
              <a:t> ...) que la communauté servie lui soumet. </a:t>
            </a:r>
          </a:p>
        </p:txBody>
      </p:sp>
      <p:sp>
        <p:nvSpPr>
          <p:cNvPr id="5" name="Titre 1"/>
          <p:cNvSpPr txBox="1">
            <a:spLocks/>
          </p:cNvSpPr>
          <p:nvPr/>
        </p:nvSpPr>
        <p:spPr bwMode="auto">
          <a:xfrm>
            <a:off x="179512" y="116632"/>
            <a:ext cx="9468544" cy="12241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dirty="0" smtClean="0"/>
              <a:t>Missions</a:t>
            </a:r>
            <a:endParaRPr lang="fr-FR" sz="2800" i="1" dirty="0" smtClean="0"/>
          </a:p>
          <a:p>
            <a:r>
              <a:rPr lang="fr-FR" sz="2400" i="1" dirty="0" smtClean="0"/>
              <a:t>Systèmes d’Information des données d’Observation et </a:t>
            </a:r>
            <a:r>
              <a:rPr lang="fr-FR" sz="2400" i="1" dirty="0" smtClean="0"/>
              <a:t>d’Expérimentation</a:t>
            </a:r>
            <a:r>
              <a:rPr lang="fr-FR" sz="2000" i="1" dirty="0"/>
              <a:t> </a:t>
            </a:r>
            <a:r>
              <a:rPr lang="fr-FR" sz="2400" i="1" dirty="0"/>
              <a:t>des Agroécosystèmes</a:t>
            </a:r>
            <a:endParaRPr lang="fr-FR" sz="2000" i="1" dirty="0"/>
          </a:p>
        </p:txBody>
      </p:sp>
    </p:spTree>
    <p:extLst>
      <p:ext uri="{BB962C8B-B14F-4D97-AF65-F5344CB8AC3E}">
        <p14:creationId xmlns:p14="http://schemas.microsoft.com/office/powerpoint/2010/main" val="111551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496944" cy="4320480"/>
          </a:xfrm>
        </p:spPr>
        <p:txBody>
          <a:bodyPr/>
          <a:lstStyle/>
          <a:p>
            <a:pPr marL="0" indent="0" algn="just">
              <a:buNone/>
            </a:pPr>
            <a:r>
              <a:rPr lang="fr-FR" sz="2400" dirty="0" smtClean="0">
                <a:sym typeface="Wingdings" pitchFamily="2" charset="2"/>
              </a:rPr>
              <a:t> </a:t>
            </a:r>
            <a:r>
              <a:rPr lang="fr-FR" sz="2400" dirty="0" smtClean="0"/>
              <a:t>imaginer et mettre </a:t>
            </a:r>
            <a:r>
              <a:rPr lang="fr-FR" sz="2400" dirty="0"/>
              <a:t>en </a:t>
            </a:r>
            <a:r>
              <a:rPr lang="fr-FR" sz="2400" dirty="0" smtClean="0"/>
              <a:t>œuvre </a:t>
            </a:r>
            <a:r>
              <a:rPr lang="fr-FR" sz="2400" dirty="0"/>
              <a:t>une animation structurante entre </a:t>
            </a:r>
            <a:r>
              <a:rPr lang="fr-FR" sz="2400" dirty="0" smtClean="0"/>
              <a:t>les </a:t>
            </a:r>
            <a:r>
              <a:rPr lang="fr-FR" sz="2400" dirty="0"/>
              <a:t>outils </a:t>
            </a:r>
            <a:r>
              <a:rPr lang="fr-FR" sz="2400" dirty="0" smtClean="0"/>
              <a:t>des pôles qui vise </a:t>
            </a:r>
            <a:r>
              <a:rPr lang="fr-FR" sz="2400" dirty="0"/>
              <a:t>à concrétiser le </a:t>
            </a:r>
            <a:r>
              <a:rPr lang="fr-FR" sz="2400" dirty="0" smtClean="0"/>
              <a:t>continuum </a:t>
            </a:r>
          </a:p>
          <a:p>
            <a:pPr algn="just"/>
            <a:endParaRPr lang="fr-FR" sz="2400" dirty="0"/>
          </a:p>
          <a:p>
            <a:pPr algn="just"/>
            <a:endParaRPr lang="fr-FR" sz="2400" dirty="0" smtClean="0"/>
          </a:p>
          <a:p>
            <a:pPr marL="0" indent="0" algn="just">
              <a:buNone/>
            </a:pPr>
            <a:r>
              <a:rPr lang="fr-FR" sz="2400" dirty="0" smtClean="0"/>
              <a:t>Et pour cela</a:t>
            </a:r>
          </a:p>
          <a:p>
            <a:pPr algn="just"/>
            <a:r>
              <a:rPr lang="fr-FR" sz="2400" dirty="0" smtClean="0"/>
              <a:t>Au-delà de leur idée initiale, faire émerger les pôles comme éléments d’un ensemble au service du collectif</a:t>
            </a:r>
          </a:p>
          <a:p>
            <a:pPr algn="just"/>
            <a:r>
              <a:rPr lang="fr-FR" sz="2400" dirty="0" smtClean="0"/>
              <a:t>Favoriser, voire créer des interactions entre pôles</a:t>
            </a:r>
          </a:p>
          <a:p>
            <a:pPr algn="just"/>
            <a:r>
              <a:rPr lang="fr-FR" sz="2400" dirty="0" smtClean="0"/>
              <a:t>Faire émerger et vivre la valeur ajoutée du Cati en interne (entre pôles) et externe</a:t>
            </a:r>
          </a:p>
          <a:p>
            <a:pPr algn="just"/>
            <a:endParaRPr lang="fr-FR" sz="2400" dirty="0" smtClean="0"/>
          </a:p>
        </p:txBody>
      </p:sp>
      <p:sp>
        <p:nvSpPr>
          <p:cNvPr id="5" name="Titre 1"/>
          <p:cNvSpPr txBox="1">
            <a:spLocks/>
          </p:cNvSpPr>
          <p:nvPr/>
        </p:nvSpPr>
        <p:spPr bwMode="auto">
          <a:xfrm>
            <a:off x="179512" y="260648"/>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Animation</a:t>
            </a:r>
            <a:endParaRPr lang="fr-FR" sz="2400" dirty="0"/>
          </a:p>
        </p:txBody>
      </p:sp>
      <p:sp>
        <p:nvSpPr>
          <p:cNvPr id="2" name="ZoneTexte 1"/>
          <p:cNvSpPr txBox="1"/>
          <p:nvPr/>
        </p:nvSpPr>
        <p:spPr>
          <a:xfrm>
            <a:off x="35496" y="2636912"/>
            <a:ext cx="9073008" cy="461665"/>
          </a:xfrm>
          <a:prstGeom prst="rect">
            <a:avLst/>
          </a:prstGeom>
          <a:solidFill>
            <a:srgbClr val="7030A0">
              <a:alpha val="27000"/>
            </a:srgbClr>
          </a:solidFill>
          <a:ln w="25400">
            <a:solidFill>
              <a:srgbClr val="7030A0"/>
            </a:solidFill>
          </a:ln>
        </p:spPr>
        <p:txBody>
          <a:bodyPr wrap="square" rtlCol="0">
            <a:spAutoFit/>
          </a:bodyPr>
          <a:lstStyle/>
          <a:p>
            <a:pPr lvl="1"/>
            <a:r>
              <a:rPr lang="fr-FR" dirty="0" smtClean="0">
                <a:solidFill>
                  <a:srgbClr val="7030A0"/>
                </a:solidFill>
                <a:latin typeface="+mn-lt"/>
              </a:rPr>
              <a:t>Observations </a:t>
            </a:r>
            <a:r>
              <a:rPr lang="fr-FR" dirty="0">
                <a:solidFill>
                  <a:srgbClr val="7030A0"/>
                </a:solidFill>
                <a:latin typeface="+mn-lt"/>
              </a:rPr>
              <a:t>– suivi </a:t>
            </a:r>
            <a:r>
              <a:rPr lang="fr-FR" dirty="0" smtClean="0">
                <a:solidFill>
                  <a:srgbClr val="7030A0"/>
                </a:solidFill>
                <a:latin typeface="+mn-lt"/>
                <a:sym typeface="Wingdings" pitchFamily="2" charset="2"/>
              </a:rPr>
              <a:t></a:t>
            </a:r>
            <a:r>
              <a:rPr lang="fr-FR" dirty="0" smtClean="0">
                <a:solidFill>
                  <a:srgbClr val="7030A0"/>
                </a:solidFill>
                <a:latin typeface="+mn-lt"/>
              </a:rPr>
              <a:t> </a:t>
            </a:r>
            <a:r>
              <a:rPr lang="fr-FR" dirty="0">
                <a:solidFill>
                  <a:srgbClr val="7030A0"/>
                </a:solidFill>
                <a:latin typeface="+mn-lt"/>
              </a:rPr>
              <a:t>SI - base de données </a:t>
            </a:r>
            <a:r>
              <a:rPr lang="fr-FR" dirty="0" smtClean="0">
                <a:solidFill>
                  <a:srgbClr val="7030A0"/>
                </a:solidFill>
                <a:latin typeface="+mn-lt"/>
                <a:sym typeface="Wingdings" pitchFamily="2" charset="2"/>
              </a:rPr>
              <a:t></a:t>
            </a:r>
            <a:r>
              <a:rPr lang="fr-FR" dirty="0" smtClean="0">
                <a:solidFill>
                  <a:srgbClr val="7030A0"/>
                </a:solidFill>
                <a:latin typeface="+mn-lt"/>
              </a:rPr>
              <a:t> Modélisation</a:t>
            </a:r>
            <a:endParaRPr lang="fr-FR" dirty="0">
              <a:solidFill>
                <a:srgbClr val="7030A0"/>
              </a:solidFill>
              <a:latin typeface="+mn-lt"/>
            </a:endParaRPr>
          </a:p>
        </p:txBody>
      </p:sp>
    </p:spTree>
    <p:extLst>
      <p:ext uri="{BB962C8B-B14F-4D97-AF65-F5344CB8AC3E}">
        <p14:creationId xmlns:p14="http://schemas.microsoft.com/office/powerpoint/2010/main" val="237652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35696" y="1412776"/>
            <a:ext cx="5328592" cy="1224136"/>
          </a:xfrm>
          <a:prstGeom prst="rect">
            <a:avLst/>
          </a:prstGeom>
          <a:solidFill>
            <a:srgbClr val="FF0000">
              <a:alpha val="2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rgbClr val="FF0000"/>
                </a:solidFill>
              </a:rPr>
              <a:t>Pôle </a:t>
            </a:r>
            <a:r>
              <a:rPr lang="fr-FR" sz="2000" dirty="0" smtClean="0">
                <a:solidFill>
                  <a:srgbClr val="FF0000"/>
                </a:solidFill>
              </a:rPr>
              <a:t>transversal</a:t>
            </a:r>
            <a:br>
              <a:rPr lang="fr-FR" sz="2000" dirty="0" smtClean="0">
                <a:solidFill>
                  <a:srgbClr val="FF0000"/>
                </a:solidFill>
              </a:rPr>
            </a:br>
            <a:r>
              <a:rPr lang="fr-FR" sz="1600" i="1" dirty="0">
                <a:solidFill>
                  <a:srgbClr val="FF0000"/>
                </a:solidFill>
              </a:rPr>
              <a:t>I</a:t>
            </a:r>
            <a:r>
              <a:rPr lang="fr-FR" sz="1600" i="1" dirty="0" smtClean="0">
                <a:solidFill>
                  <a:srgbClr val="FF0000"/>
                </a:solidFill>
              </a:rPr>
              <a:t>nfrastructure serveur </a:t>
            </a:r>
            <a:r>
              <a:rPr lang="fr-FR" sz="1600" i="1" dirty="0">
                <a:solidFill>
                  <a:srgbClr val="FF0000"/>
                </a:solidFill>
              </a:rPr>
              <a:t>et/ou </a:t>
            </a:r>
            <a:r>
              <a:rPr lang="fr-FR" sz="1600" i="1" dirty="0" smtClean="0">
                <a:solidFill>
                  <a:srgbClr val="FF0000"/>
                </a:solidFill>
              </a:rPr>
              <a:t>cluster, SIG et Géomatique</a:t>
            </a:r>
            <a:endParaRPr lang="fr-FR" sz="1600" i="1" dirty="0">
              <a:solidFill>
                <a:srgbClr val="FF0000"/>
              </a:solidFill>
            </a:endParaRPr>
          </a:p>
          <a:p>
            <a:pPr algn="ctr"/>
            <a:r>
              <a:rPr lang="fr-FR" sz="1600" i="1" dirty="0">
                <a:solidFill>
                  <a:srgbClr val="FF0000"/>
                </a:solidFill>
              </a:rPr>
              <a:t>forge et autres outils collaboratifs, techniques et/ou bonnes pratiques, interopérabilités </a:t>
            </a:r>
            <a:r>
              <a:rPr lang="fr-FR" sz="1600" i="1" dirty="0" smtClean="0">
                <a:solidFill>
                  <a:srgbClr val="FF0000"/>
                </a:solidFill>
              </a:rPr>
              <a:t>des bases </a:t>
            </a:r>
            <a:endParaRPr lang="fr-FR" sz="1600" i="1" dirty="0">
              <a:solidFill>
                <a:srgbClr val="FF0000"/>
              </a:solidFill>
            </a:endParaRPr>
          </a:p>
        </p:txBody>
      </p:sp>
      <p:sp>
        <p:nvSpPr>
          <p:cNvPr id="13" name="Rectangle 12"/>
          <p:cNvSpPr/>
          <p:nvPr/>
        </p:nvSpPr>
        <p:spPr>
          <a:xfrm rot="16200000">
            <a:off x="827585" y="3717032"/>
            <a:ext cx="3240360" cy="1224136"/>
          </a:xfrm>
          <a:prstGeom prst="rect">
            <a:avLst/>
          </a:prstGeom>
          <a:ln>
            <a:solidFill>
              <a:schemeClr val="accent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accent2">
                    <a:lumMod val="75000"/>
                  </a:schemeClr>
                </a:solidFill>
              </a:rPr>
              <a:t>Pôle 1</a:t>
            </a:r>
            <a:br>
              <a:rPr lang="fr-FR" sz="2000" b="1" dirty="0" smtClean="0">
                <a:solidFill>
                  <a:schemeClr val="accent2">
                    <a:lumMod val="75000"/>
                  </a:schemeClr>
                </a:solidFill>
              </a:rPr>
            </a:br>
            <a:r>
              <a:rPr lang="fr-FR" sz="2000" b="1" dirty="0" smtClean="0">
                <a:solidFill>
                  <a:schemeClr val="accent2">
                    <a:lumMod val="75000"/>
                  </a:schemeClr>
                </a:solidFill>
              </a:rPr>
              <a:t> SI  Agroclimatique</a:t>
            </a:r>
            <a:r>
              <a:rPr lang="fr-FR" sz="2000" dirty="0" smtClean="0">
                <a:solidFill>
                  <a:schemeClr val="accent2">
                    <a:lumMod val="75000"/>
                  </a:schemeClr>
                </a:solidFill>
              </a:rPr>
              <a:t> </a:t>
            </a:r>
            <a:r>
              <a:rPr lang="fr-FR" sz="1800" dirty="0" smtClean="0">
                <a:solidFill>
                  <a:schemeClr val="accent2">
                    <a:lumMod val="75000"/>
                  </a:schemeClr>
                </a:solidFill>
              </a:rPr>
              <a:t>+ Autre bases climat dépendantes</a:t>
            </a:r>
            <a:endParaRPr lang="fr-FR" sz="1600" i="1" dirty="0">
              <a:solidFill>
                <a:schemeClr val="accent2">
                  <a:lumMod val="75000"/>
                </a:schemeClr>
              </a:solidFill>
            </a:endParaRPr>
          </a:p>
        </p:txBody>
      </p:sp>
      <p:sp>
        <p:nvSpPr>
          <p:cNvPr id="6" name="Rectangle 5"/>
          <p:cNvSpPr/>
          <p:nvPr/>
        </p:nvSpPr>
        <p:spPr>
          <a:xfrm rot="16200000">
            <a:off x="2195737" y="3717032"/>
            <a:ext cx="3240360" cy="1224136"/>
          </a:xfrm>
          <a:prstGeom prst="rect">
            <a:avLst/>
          </a:prstGeom>
          <a:solidFill>
            <a:srgbClr val="CC6600">
              <a:alpha val="29000"/>
            </a:srgbClr>
          </a:solidFill>
          <a:ln>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smtClean="0">
                <a:solidFill>
                  <a:srgbClr val="CC6600"/>
                </a:solidFill>
              </a:rPr>
              <a:t>Pôle 2 </a:t>
            </a:r>
            <a:br>
              <a:rPr lang="pt-BR" sz="2000" b="1" dirty="0" smtClean="0">
                <a:solidFill>
                  <a:srgbClr val="CC6600"/>
                </a:solidFill>
              </a:rPr>
            </a:br>
            <a:r>
              <a:rPr lang="pt-BR" sz="2000" b="1" dirty="0" smtClean="0">
                <a:solidFill>
                  <a:srgbClr val="CC6600"/>
                </a:solidFill>
              </a:rPr>
              <a:t>SI  SOL</a:t>
            </a:r>
            <a:r>
              <a:rPr lang="pt-BR" sz="2000" dirty="0" smtClean="0">
                <a:solidFill>
                  <a:srgbClr val="CC6600"/>
                </a:solidFill>
              </a:rPr>
              <a:t/>
            </a:r>
            <a:br>
              <a:rPr lang="pt-BR" sz="2000" dirty="0" smtClean="0">
                <a:solidFill>
                  <a:srgbClr val="CC6600"/>
                </a:solidFill>
              </a:rPr>
            </a:br>
            <a:r>
              <a:rPr lang="pt-BR" sz="1800" dirty="0" smtClean="0">
                <a:solidFill>
                  <a:srgbClr val="CC6600"/>
                </a:solidFill>
              </a:rPr>
              <a:t>Donesol, RMQS, BDAT Genosol...</a:t>
            </a:r>
            <a:endParaRPr lang="fr-FR" sz="1800" dirty="0">
              <a:solidFill>
                <a:schemeClr val="accent2">
                  <a:lumMod val="50000"/>
                </a:schemeClr>
              </a:solidFill>
            </a:endParaRPr>
          </a:p>
        </p:txBody>
      </p:sp>
      <p:sp>
        <p:nvSpPr>
          <p:cNvPr id="5" name="Rectangle 4"/>
          <p:cNvSpPr/>
          <p:nvPr/>
        </p:nvSpPr>
        <p:spPr>
          <a:xfrm rot="16200000">
            <a:off x="3563888" y="3717033"/>
            <a:ext cx="3240360" cy="1224136"/>
          </a:xfrm>
          <a:prstGeom prst="rect">
            <a:avLst/>
          </a:prstGeom>
          <a:solidFill>
            <a:srgbClr val="92D050">
              <a:alpha val="60000"/>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accent2">
                    <a:lumMod val="50000"/>
                  </a:schemeClr>
                </a:solidFill>
              </a:rPr>
              <a:t>P</a:t>
            </a:r>
            <a:r>
              <a:rPr lang="fr-FR" sz="2000" b="1" dirty="0" smtClean="0">
                <a:solidFill>
                  <a:schemeClr val="accent2">
                    <a:lumMod val="50000"/>
                  </a:schemeClr>
                </a:solidFill>
              </a:rPr>
              <a:t>ôle </a:t>
            </a:r>
            <a:r>
              <a:rPr lang="fr-FR" sz="2000" b="1" dirty="0">
                <a:solidFill>
                  <a:schemeClr val="accent2">
                    <a:lumMod val="50000"/>
                  </a:schemeClr>
                </a:solidFill>
              </a:rPr>
              <a:t>3 </a:t>
            </a:r>
            <a:r>
              <a:rPr lang="fr-FR" sz="2000" b="1" dirty="0" smtClean="0">
                <a:solidFill>
                  <a:schemeClr val="accent2">
                    <a:lumMod val="50000"/>
                  </a:schemeClr>
                </a:solidFill>
              </a:rPr>
              <a:t> SI SOERE</a:t>
            </a:r>
            <a:br>
              <a:rPr lang="fr-FR" sz="2000" b="1" dirty="0" smtClean="0">
                <a:solidFill>
                  <a:schemeClr val="accent2">
                    <a:lumMod val="50000"/>
                  </a:schemeClr>
                </a:solidFill>
              </a:rPr>
            </a:br>
            <a:r>
              <a:rPr lang="fr-FR" sz="1800" i="1" dirty="0" smtClean="0">
                <a:solidFill>
                  <a:schemeClr val="accent2">
                    <a:lumMod val="50000"/>
                  </a:schemeClr>
                </a:solidFill>
              </a:rPr>
              <a:t>ACBB, PRO, OMERE, AGRYS, FORETS, LACS, PFC ….</a:t>
            </a:r>
            <a:endParaRPr lang="fr-FR" sz="1800" i="1" dirty="0">
              <a:solidFill>
                <a:schemeClr val="accent2">
                  <a:lumMod val="50000"/>
                </a:schemeClr>
              </a:solidFill>
            </a:endParaRPr>
          </a:p>
        </p:txBody>
      </p:sp>
      <p:sp>
        <p:nvSpPr>
          <p:cNvPr id="7" name="Rectangle 6"/>
          <p:cNvSpPr/>
          <p:nvPr/>
        </p:nvSpPr>
        <p:spPr>
          <a:xfrm rot="16200000">
            <a:off x="4932040" y="3717033"/>
            <a:ext cx="3240360" cy="1224136"/>
          </a:xfrm>
          <a:prstGeom prst="rect">
            <a:avLst/>
          </a:prstGeom>
          <a:solidFill>
            <a:srgbClr val="7030A0">
              <a:alpha val="47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accent2">
                    <a:lumMod val="50000"/>
                  </a:schemeClr>
                </a:solidFill>
              </a:rPr>
              <a:t>Pôle 4 </a:t>
            </a:r>
            <a:br>
              <a:rPr lang="fr-FR" sz="2000" b="1" dirty="0" smtClean="0">
                <a:solidFill>
                  <a:schemeClr val="accent2">
                    <a:lumMod val="50000"/>
                  </a:schemeClr>
                </a:solidFill>
              </a:rPr>
            </a:br>
            <a:r>
              <a:rPr lang="fr-FR" sz="2000" b="1" dirty="0" smtClean="0">
                <a:solidFill>
                  <a:schemeClr val="accent2">
                    <a:lumMod val="50000"/>
                  </a:schemeClr>
                </a:solidFill>
              </a:rPr>
              <a:t>Itinéraires et suivi </a:t>
            </a:r>
            <a:r>
              <a:rPr lang="fr-FR" sz="2000" dirty="0" smtClean="0">
                <a:solidFill>
                  <a:schemeClr val="accent2">
                    <a:lumMod val="50000"/>
                  </a:schemeClr>
                </a:solidFill>
              </a:rPr>
              <a:t>Systèmes de Culture</a:t>
            </a:r>
            <a:endParaRPr lang="fr-FR" sz="2000" dirty="0">
              <a:solidFill>
                <a:schemeClr val="accent2">
                  <a:lumMod val="50000"/>
                </a:schemeClr>
              </a:solidFill>
            </a:endParaRPr>
          </a:p>
        </p:txBody>
      </p:sp>
      <p:sp>
        <p:nvSpPr>
          <p:cNvPr id="19" name="Titre 1"/>
          <p:cNvSpPr txBox="1">
            <a:spLocks/>
          </p:cNvSpPr>
          <p:nvPr/>
        </p:nvSpPr>
        <p:spPr bwMode="auto">
          <a:xfrm>
            <a:off x="179512" y="260648"/>
            <a:ext cx="8712968"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a:t>
            </a:r>
            <a:r>
              <a:rPr lang="fr-FR" sz="2800" i="1" dirty="0" smtClean="0"/>
              <a:t>quatre pôles existants (en partie au moins) et un pôle transversal à construire</a:t>
            </a:r>
            <a:endParaRPr lang="fr-FR" sz="2000" i="1" dirty="0"/>
          </a:p>
        </p:txBody>
      </p:sp>
    </p:spTree>
    <p:extLst>
      <p:ext uri="{BB962C8B-B14F-4D97-AF65-F5344CB8AC3E}">
        <p14:creationId xmlns:p14="http://schemas.microsoft.com/office/powerpoint/2010/main" val="452429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496944" cy="4320480"/>
          </a:xfrm>
        </p:spPr>
        <p:txBody>
          <a:bodyPr/>
          <a:lstStyle/>
          <a:p>
            <a:r>
              <a:rPr lang="fr-FR" sz="2400" dirty="0" smtClean="0"/>
              <a:t>améliorer </a:t>
            </a:r>
            <a:r>
              <a:rPr lang="fr-FR" sz="2400" dirty="0"/>
              <a:t>la standardisation et l’automatisation des protocoles d’acquisition des données ; </a:t>
            </a:r>
            <a:endParaRPr lang="fr-FR" sz="2400" dirty="0" smtClean="0"/>
          </a:p>
          <a:p>
            <a:r>
              <a:rPr lang="fr-FR" sz="2400" dirty="0" smtClean="0"/>
              <a:t>développer </a:t>
            </a:r>
            <a:r>
              <a:rPr lang="fr-FR" sz="2400" dirty="0"/>
              <a:t>et faire partager les formats standards de métadonnées et leurs outils de gestion ; </a:t>
            </a:r>
            <a:endParaRPr lang="fr-FR" sz="2400" dirty="0" smtClean="0"/>
          </a:p>
          <a:p>
            <a:r>
              <a:rPr lang="fr-FR" sz="2400" dirty="0" smtClean="0"/>
              <a:t>assurer </a:t>
            </a:r>
            <a:r>
              <a:rPr lang="fr-FR" sz="2400" dirty="0"/>
              <a:t>l’interopérabilité des bases de </a:t>
            </a:r>
            <a:r>
              <a:rPr lang="fr-FR" sz="2400" dirty="0" smtClean="0"/>
              <a:t>données pour </a:t>
            </a:r>
            <a:r>
              <a:rPr lang="fr-FR" sz="2400" dirty="0"/>
              <a:t>alimenter les </a:t>
            </a:r>
            <a:r>
              <a:rPr lang="fr-FR" sz="2400" dirty="0" smtClean="0"/>
              <a:t>plateformes </a:t>
            </a:r>
            <a:r>
              <a:rPr lang="fr-FR" sz="2400" dirty="0"/>
              <a:t>partagées de modélisation ; </a:t>
            </a:r>
            <a:endParaRPr lang="fr-FR" sz="2400" dirty="0" smtClean="0"/>
          </a:p>
          <a:p>
            <a:r>
              <a:rPr lang="fr-FR" sz="2400" dirty="0" smtClean="0"/>
              <a:t>accompagner l’émergence </a:t>
            </a:r>
            <a:r>
              <a:rPr lang="fr-FR" sz="2400" dirty="0"/>
              <a:t>de méta-analyses pour répondre à des questions </a:t>
            </a:r>
            <a:r>
              <a:rPr lang="fr-FR" sz="2400" dirty="0" smtClean="0"/>
              <a:t>par exemple d’écologie </a:t>
            </a:r>
            <a:r>
              <a:rPr lang="fr-FR" sz="2400" dirty="0"/>
              <a:t>ou de modifications à </a:t>
            </a:r>
            <a:r>
              <a:rPr lang="fr-FR" sz="2400" dirty="0" smtClean="0"/>
              <a:t>long terme</a:t>
            </a:r>
            <a:endParaRPr lang="fr-FR" sz="2400" dirty="0"/>
          </a:p>
        </p:txBody>
      </p:sp>
      <p:sp>
        <p:nvSpPr>
          <p:cNvPr id="5" name="Titre 1"/>
          <p:cNvSpPr txBox="1">
            <a:spLocks/>
          </p:cNvSpPr>
          <p:nvPr/>
        </p:nvSpPr>
        <p:spPr bwMode="auto">
          <a:xfrm>
            <a:off x="179512" y="260648"/>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dirty="0" smtClean="0"/>
              <a:t>Objectifs opérationnels</a:t>
            </a:r>
            <a:endParaRPr lang="fr-FR" dirty="0" smtClean="0"/>
          </a:p>
          <a:p>
            <a:r>
              <a:rPr lang="fr-FR" sz="2400" i="1" dirty="0" smtClean="0"/>
              <a:t>Systèmes d’Information des données d’Observation et </a:t>
            </a:r>
            <a:r>
              <a:rPr lang="fr-FR" sz="2400" i="1" dirty="0" smtClean="0"/>
              <a:t>d’Expérimentation des Agroécosystèmes</a:t>
            </a:r>
            <a:endParaRPr lang="fr-FR" sz="2000" i="1" dirty="0"/>
          </a:p>
        </p:txBody>
      </p:sp>
    </p:spTree>
    <p:extLst>
      <p:ext uri="{BB962C8B-B14F-4D97-AF65-F5344CB8AC3E}">
        <p14:creationId xmlns:p14="http://schemas.microsoft.com/office/powerpoint/2010/main" val="135356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496944" cy="5040560"/>
          </a:xfrm>
        </p:spPr>
        <p:txBody>
          <a:bodyPr/>
          <a:lstStyle/>
          <a:p>
            <a:pPr marL="0" indent="0">
              <a:buNone/>
            </a:pPr>
            <a:r>
              <a:rPr lang="fr-FR" sz="2400" dirty="0" smtClean="0"/>
              <a:t>Est-on d’accord sur le périmètre des missions du CATI </a:t>
            </a:r>
            <a:r>
              <a:rPr lang="fr-FR" sz="2400" dirty="0" smtClean="0"/>
              <a:t>SIOEA et les objectifs opérationnels </a:t>
            </a:r>
            <a:r>
              <a:rPr lang="fr-FR" sz="2400" dirty="0" smtClean="0"/>
              <a:t>?</a:t>
            </a:r>
          </a:p>
          <a:p>
            <a:pPr marL="0" indent="0">
              <a:buNone/>
            </a:pPr>
            <a:endParaRPr lang="fr-FR" sz="2400" dirty="0" smtClean="0"/>
          </a:p>
          <a:p>
            <a:pPr marL="0" indent="0">
              <a:buNone/>
            </a:pPr>
            <a:r>
              <a:rPr lang="fr-FR" sz="2400" dirty="0" smtClean="0"/>
              <a:t>Comment s’organise l’activité des informaticiens dans le CATI SIOEA ?</a:t>
            </a:r>
          </a:p>
          <a:p>
            <a:pPr marL="0" indent="0">
              <a:buNone/>
            </a:pPr>
            <a:endParaRPr lang="fr-FR" sz="2400" dirty="0" smtClean="0"/>
          </a:p>
          <a:p>
            <a:pPr marL="0" indent="0">
              <a:buNone/>
            </a:pPr>
            <a:r>
              <a:rPr lang="fr-FR" sz="2400" dirty="0" smtClean="0"/>
              <a:t>Quel rôle joue le CATI SIOEA dans la définition et la mise en œuvre de ces priorités ?</a:t>
            </a:r>
          </a:p>
          <a:p>
            <a:pPr marL="0" indent="0">
              <a:buNone/>
            </a:pPr>
            <a:endParaRPr lang="fr-FR" sz="2400" dirty="0" smtClean="0"/>
          </a:p>
          <a:p>
            <a:pPr marL="0" indent="0">
              <a:buNone/>
            </a:pPr>
            <a:r>
              <a:rPr lang="fr-FR" sz="2400" u="sng" dirty="0" smtClean="0"/>
              <a:t>Risques</a:t>
            </a:r>
            <a:r>
              <a:rPr lang="fr-FR" sz="2400" u="sng" dirty="0"/>
              <a:t>, opportunités :</a:t>
            </a:r>
            <a:r>
              <a:rPr lang="fr-FR" sz="2400" dirty="0"/>
              <a:t> </a:t>
            </a:r>
            <a:r>
              <a:rPr lang="fr-FR" sz="2400" dirty="0" smtClean="0"/>
              <a:t>					         </a:t>
            </a:r>
            <a:r>
              <a:rPr lang="fr-FR" sz="2400" dirty="0" smtClean="0">
                <a:sym typeface="Wingdings" pitchFamily="2" charset="2"/>
              </a:rPr>
              <a:t> </a:t>
            </a:r>
            <a:r>
              <a:rPr lang="fr-FR" sz="2400" dirty="0"/>
              <a:t>Couche supplémentaire </a:t>
            </a:r>
            <a:r>
              <a:rPr lang="fr-FR" sz="2400" i="1" dirty="0"/>
              <a:t>vs.</a:t>
            </a:r>
            <a:r>
              <a:rPr lang="fr-FR" sz="2400" dirty="0"/>
              <a:t> Valeur ajoutée </a:t>
            </a:r>
            <a:r>
              <a:rPr lang="fr-FR" sz="2400" dirty="0" smtClean="0"/>
              <a:t>partagée ?</a:t>
            </a:r>
            <a:endParaRPr lang="fr-FR" sz="2400" dirty="0"/>
          </a:p>
        </p:txBody>
      </p:sp>
      <p:sp>
        <p:nvSpPr>
          <p:cNvPr id="5" name="Titre 1"/>
          <p:cNvSpPr txBox="1">
            <a:spLocks/>
          </p:cNvSpPr>
          <p:nvPr/>
        </p:nvSpPr>
        <p:spPr bwMode="auto">
          <a:xfrm>
            <a:off x="179512" y="44624"/>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sz="2800" i="1" dirty="0" smtClean="0"/>
              <a:t>Discussion sur les missions</a:t>
            </a:r>
            <a:endParaRPr lang="fr-FR" sz="1800" i="1" dirty="0"/>
          </a:p>
        </p:txBody>
      </p:sp>
    </p:spTree>
    <p:extLst>
      <p:ext uri="{BB962C8B-B14F-4D97-AF65-F5344CB8AC3E}">
        <p14:creationId xmlns:p14="http://schemas.microsoft.com/office/powerpoint/2010/main" val="219599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412776"/>
            <a:ext cx="8496944" cy="4320480"/>
          </a:xfrm>
        </p:spPr>
        <p:txBody>
          <a:bodyPr/>
          <a:lstStyle/>
          <a:p>
            <a:r>
              <a:rPr lang="fr-FR" sz="2400" dirty="0"/>
              <a:t>Comment gérer et animer les tâches transversales ?</a:t>
            </a:r>
          </a:p>
          <a:p>
            <a:r>
              <a:rPr lang="fr-FR" sz="2400" dirty="0" smtClean="0"/>
              <a:t>Comment </a:t>
            </a:r>
            <a:r>
              <a:rPr lang="fr-FR" sz="2400" dirty="0" smtClean="0"/>
              <a:t>mobiliser les forces ?</a:t>
            </a:r>
          </a:p>
          <a:p>
            <a:r>
              <a:rPr lang="fr-FR" sz="2400" dirty="0" smtClean="0"/>
              <a:t>Comment identifier, prioriser et afficher les moyens nécessaires ? </a:t>
            </a:r>
            <a:endParaRPr lang="fr-FR" sz="2400" dirty="0"/>
          </a:p>
          <a:p>
            <a:r>
              <a:rPr lang="fr-FR" sz="2400" dirty="0"/>
              <a:t>Comment </a:t>
            </a:r>
            <a:r>
              <a:rPr lang="fr-FR" sz="2400" dirty="0" smtClean="0"/>
              <a:t>instruire les demandes faites au Cati SIOEA?</a:t>
            </a:r>
          </a:p>
          <a:p>
            <a:r>
              <a:rPr lang="fr-FR" sz="2400" dirty="0"/>
              <a:t>Quelle communication vers les utilisateurs, les Unités et les Départements ?</a:t>
            </a:r>
          </a:p>
          <a:p>
            <a:r>
              <a:rPr lang="fr-FR" sz="2400" dirty="0" smtClean="0"/>
              <a:t>Comment </a:t>
            </a:r>
            <a:r>
              <a:rPr lang="fr-FR" sz="2400" dirty="0" smtClean="0"/>
              <a:t>faire </a:t>
            </a:r>
            <a:r>
              <a:rPr lang="fr-FR" sz="2400" dirty="0"/>
              <a:t>fonctionner tout </a:t>
            </a:r>
            <a:r>
              <a:rPr lang="fr-FR" sz="2400" dirty="0" smtClean="0"/>
              <a:t>cela </a:t>
            </a:r>
            <a:r>
              <a:rPr lang="fr-FR" sz="2400" dirty="0"/>
              <a:t>en donnant de la valeur ajoutée et sans </a:t>
            </a:r>
            <a:r>
              <a:rPr lang="fr-FR" sz="2400" dirty="0" smtClean="0"/>
              <a:t>« en rajouter une couche » ?</a:t>
            </a:r>
          </a:p>
          <a:p>
            <a:r>
              <a:rPr lang="fr-FR" sz="2400" dirty="0" smtClean="0"/>
              <a:t>…</a:t>
            </a:r>
          </a:p>
          <a:p>
            <a:endParaRPr lang="fr-FR" sz="2400" dirty="0"/>
          </a:p>
        </p:txBody>
      </p:sp>
      <p:sp>
        <p:nvSpPr>
          <p:cNvPr id="5" name="Titre 1"/>
          <p:cNvSpPr txBox="1">
            <a:spLocks/>
          </p:cNvSpPr>
          <p:nvPr/>
        </p:nvSpPr>
        <p:spPr bwMode="auto">
          <a:xfrm>
            <a:off x="179512" y="260648"/>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sz="2800" i="1" dirty="0" smtClean="0"/>
              <a:t>Discussion sur le fonctionnement …</a:t>
            </a:r>
            <a:endParaRPr lang="fr-FR" sz="2000" i="1" dirty="0"/>
          </a:p>
        </p:txBody>
      </p:sp>
    </p:spTree>
    <p:extLst>
      <p:ext uri="{BB962C8B-B14F-4D97-AF65-F5344CB8AC3E}">
        <p14:creationId xmlns:p14="http://schemas.microsoft.com/office/powerpoint/2010/main" val="204208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96752"/>
            <a:ext cx="8496944" cy="4320480"/>
          </a:xfrm>
        </p:spPr>
        <p:txBody>
          <a:bodyPr/>
          <a:lstStyle/>
          <a:p>
            <a:pPr marL="0" indent="0">
              <a:buNone/>
            </a:pPr>
            <a:r>
              <a:rPr lang="fr-FR" sz="2400" dirty="0"/>
              <a:t>La règle principale adoptée pour la gouvernance du CATI SIOEA est que chaque pôle thématique conserve son autonomie comme entité de production. De ce fait, un comité de pilotage doit être identifié pour chaque pôle de production (existant ou à créer) :</a:t>
            </a:r>
          </a:p>
          <a:p>
            <a:r>
              <a:rPr lang="fr-FR" sz="2000" dirty="0" smtClean="0"/>
              <a:t>Pôle </a:t>
            </a:r>
            <a:r>
              <a:rPr lang="fr-FR" sz="2000" dirty="0"/>
              <a:t>1 - SI AGROCLIMATIQUE : Instance de pilotage à créer,</a:t>
            </a:r>
          </a:p>
          <a:p>
            <a:r>
              <a:rPr lang="fr-FR" sz="2000" dirty="0" smtClean="0"/>
              <a:t>Pôle </a:t>
            </a:r>
            <a:r>
              <a:rPr lang="fr-FR" sz="2000" dirty="0"/>
              <a:t>2 - SI SOL : Instance de pilotage : Haut Comité de Groupement du GIS Sol,</a:t>
            </a:r>
          </a:p>
          <a:p>
            <a:r>
              <a:rPr lang="fr-FR" sz="2000" dirty="0" smtClean="0"/>
              <a:t>Pôle </a:t>
            </a:r>
            <a:r>
              <a:rPr lang="fr-FR" sz="2000" dirty="0"/>
              <a:t>3 : SI SOERE : Comité de pilotage du dispositif </a:t>
            </a:r>
            <a:r>
              <a:rPr lang="fr-FR" sz="2000" dirty="0" err="1"/>
              <a:t>Ecoinformatique</a:t>
            </a:r>
            <a:r>
              <a:rPr lang="fr-FR" sz="2000" dirty="0"/>
              <a:t>-ORE,</a:t>
            </a:r>
          </a:p>
          <a:p>
            <a:r>
              <a:rPr lang="fr-FR" sz="2000" dirty="0" smtClean="0"/>
              <a:t>Pôle </a:t>
            </a:r>
            <a:r>
              <a:rPr lang="fr-FR" sz="2000" dirty="0"/>
              <a:t>4 : SI ITINERAIRE ET SUIVI : Comité de pilotage interne INRA </a:t>
            </a:r>
            <a:r>
              <a:rPr lang="fr-FR" sz="2000" dirty="0" err="1"/>
              <a:t>Ecophyto</a:t>
            </a:r>
            <a:r>
              <a:rPr lang="fr-FR" sz="2000" dirty="0"/>
              <a:t> 2018.</a:t>
            </a:r>
          </a:p>
        </p:txBody>
      </p:sp>
      <p:sp>
        <p:nvSpPr>
          <p:cNvPr id="5" name="Titre 1"/>
          <p:cNvSpPr txBox="1">
            <a:spLocks/>
          </p:cNvSpPr>
          <p:nvPr/>
        </p:nvSpPr>
        <p:spPr bwMode="auto">
          <a:xfrm>
            <a:off x="179512" y="260648"/>
            <a:ext cx="9468544" cy="8494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8EC000"/>
                </a:solidFill>
                <a:latin typeface="+mj-lt"/>
                <a:ea typeface="+mj-ea"/>
                <a:cs typeface="+mj-cs"/>
              </a:defRPr>
            </a:lvl1pPr>
            <a:lvl2pPr algn="l" rtl="0" eaLnBrk="0" fontAlgn="base" hangingPunct="0">
              <a:spcBef>
                <a:spcPct val="0"/>
              </a:spcBef>
              <a:spcAft>
                <a:spcPct val="0"/>
              </a:spcAft>
              <a:defRPr sz="3200">
                <a:solidFill>
                  <a:srgbClr val="8EC000"/>
                </a:solidFill>
                <a:latin typeface="Arial" charset="0"/>
              </a:defRPr>
            </a:lvl2pPr>
            <a:lvl3pPr algn="l" rtl="0" eaLnBrk="0" fontAlgn="base" hangingPunct="0">
              <a:spcBef>
                <a:spcPct val="0"/>
              </a:spcBef>
              <a:spcAft>
                <a:spcPct val="0"/>
              </a:spcAft>
              <a:defRPr sz="3200">
                <a:solidFill>
                  <a:srgbClr val="8EC000"/>
                </a:solidFill>
                <a:latin typeface="Arial" charset="0"/>
              </a:defRPr>
            </a:lvl3pPr>
            <a:lvl4pPr algn="l" rtl="0" eaLnBrk="0" fontAlgn="base" hangingPunct="0">
              <a:spcBef>
                <a:spcPct val="0"/>
              </a:spcBef>
              <a:spcAft>
                <a:spcPct val="0"/>
              </a:spcAft>
              <a:defRPr sz="3200">
                <a:solidFill>
                  <a:srgbClr val="8EC000"/>
                </a:solidFill>
                <a:latin typeface="Arial" charset="0"/>
              </a:defRPr>
            </a:lvl4pPr>
            <a:lvl5pPr algn="l" rtl="0" eaLnBrk="0" fontAlgn="base" hangingPunct="0">
              <a:spcBef>
                <a:spcPct val="0"/>
              </a:spcBef>
              <a:spcAft>
                <a:spcPct val="0"/>
              </a:spcAft>
              <a:defRPr sz="3200">
                <a:solidFill>
                  <a:srgbClr val="8EC000"/>
                </a:solidFill>
                <a:latin typeface="Arial" charset="0"/>
              </a:defRPr>
            </a:lvl5pPr>
            <a:lvl6pPr marL="457200" algn="l" rtl="0" fontAlgn="base">
              <a:spcBef>
                <a:spcPct val="0"/>
              </a:spcBef>
              <a:spcAft>
                <a:spcPct val="0"/>
              </a:spcAft>
              <a:defRPr sz="3200">
                <a:solidFill>
                  <a:srgbClr val="8EC000"/>
                </a:solidFill>
                <a:latin typeface="Arial" charset="0"/>
              </a:defRPr>
            </a:lvl6pPr>
            <a:lvl7pPr marL="914400" algn="l" rtl="0" fontAlgn="base">
              <a:spcBef>
                <a:spcPct val="0"/>
              </a:spcBef>
              <a:spcAft>
                <a:spcPct val="0"/>
              </a:spcAft>
              <a:defRPr sz="3200">
                <a:solidFill>
                  <a:srgbClr val="8EC000"/>
                </a:solidFill>
                <a:latin typeface="Arial" charset="0"/>
              </a:defRPr>
            </a:lvl7pPr>
            <a:lvl8pPr marL="1371600" algn="l" rtl="0" fontAlgn="base">
              <a:spcBef>
                <a:spcPct val="0"/>
              </a:spcBef>
              <a:spcAft>
                <a:spcPct val="0"/>
              </a:spcAft>
              <a:defRPr sz="3200">
                <a:solidFill>
                  <a:srgbClr val="8EC000"/>
                </a:solidFill>
                <a:latin typeface="Arial" charset="0"/>
              </a:defRPr>
            </a:lvl8pPr>
            <a:lvl9pPr marL="1828800" algn="l" rtl="0" fontAlgn="base">
              <a:spcBef>
                <a:spcPct val="0"/>
              </a:spcBef>
              <a:spcAft>
                <a:spcPct val="0"/>
              </a:spcAft>
              <a:defRPr sz="3200">
                <a:solidFill>
                  <a:srgbClr val="8EC000"/>
                </a:solidFill>
                <a:latin typeface="Arial" charset="0"/>
              </a:defRPr>
            </a:lvl9pPr>
          </a:lstStyle>
          <a:p>
            <a:r>
              <a:rPr lang="fr-FR" dirty="0" smtClean="0"/>
              <a:t>CATI SIOEA – </a:t>
            </a:r>
            <a:r>
              <a:rPr lang="fr-FR" sz="2800" i="1" dirty="0" smtClean="0"/>
              <a:t>Règles de gouvernance</a:t>
            </a:r>
            <a:endParaRPr lang="fr-FR" sz="2000" i="1" dirty="0"/>
          </a:p>
        </p:txBody>
      </p:sp>
    </p:spTree>
    <p:extLst>
      <p:ext uri="{BB962C8B-B14F-4D97-AF65-F5344CB8AC3E}">
        <p14:creationId xmlns:p14="http://schemas.microsoft.com/office/powerpoint/2010/main" val="83025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ame-exposes-oral-1">
  <a:themeElements>
    <a:clrScheme name="Trame-exposes-ora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rame-exposes-oral-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ame-exposes-ora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ame-exposes-oral-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ame-exposes-oral-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ame-exposes-oral-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ame-exposes-oral-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ame-exposes-oral-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ame-exposes-oral-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ame-exposes-oral-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ame-exposes-oral-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ame-exposes-oral-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ame-exposes-oral-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ame-exposes-oral-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Trame-exposes-oral-1</Template>
  <TotalTime>8453</TotalTime>
  <Words>816</Words>
  <Application>Microsoft Office PowerPoint</Application>
  <PresentationFormat>Affichage à l'écran (4:3)</PresentationFormat>
  <Paragraphs>71</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Trame-exposes-oral-1</vt:lpstr>
      <vt:lpstr>Mode de fonctionnement du CATI SIOEA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INRA Département EA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laurent</dc:creator>
  <cp:lastModifiedBy>cellier</cp:lastModifiedBy>
  <cp:revision>360</cp:revision>
  <cp:lastPrinted>2012-10-02T16:33:45Z</cp:lastPrinted>
  <dcterms:created xsi:type="dcterms:W3CDTF">2007-12-11T05:40:03Z</dcterms:created>
  <dcterms:modified xsi:type="dcterms:W3CDTF">2012-10-03T07:41:33Z</dcterms:modified>
</cp:coreProperties>
</file>