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77" r:id="rId2"/>
    <p:sldId id="302" r:id="rId3"/>
    <p:sldId id="304" r:id="rId4"/>
    <p:sldId id="303" r:id="rId5"/>
    <p:sldId id="322" r:id="rId6"/>
    <p:sldId id="317" r:id="rId7"/>
    <p:sldId id="318" r:id="rId8"/>
    <p:sldId id="299" r:id="rId9"/>
    <p:sldId id="320" r:id="rId10"/>
    <p:sldId id="321" r:id="rId11"/>
    <p:sldId id="297" r:id="rId12"/>
  </p:sldIdLst>
  <p:sldSz cx="9144000" cy="6858000" type="screen4x3"/>
  <p:notesSz cx="6877050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laine Deschamps" initials="MD" lastIdx="3" clrIdx="0"/>
  <p:cmAuthor id="1" name="pbertuzzi" initials="pb" lastIdx="4" clrIdx="1"/>
  <p:cmAuthor id="2" name="Guy Richard" initials="GRI" lastIdx="2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6600"/>
    <a:srgbClr val="0066FF"/>
    <a:srgbClr val="006600"/>
    <a:srgbClr val="9999FF"/>
    <a:srgbClr val="D2DEB0"/>
    <a:srgbClr val="004600"/>
    <a:srgbClr val="FF33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76" autoAdjust="0"/>
    <p:restoredTop sz="94684" autoAdjust="0"/>
  </p:normalViewPr>
  <p:slideViewPr>
    <p:cSldViewPr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96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897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791" y="1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897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687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897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791" y="9501687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897">
              <a:defRPr sz="1200"/>
            </a:lvl1pPr>
          </a:lstStyle>
          <a:p>
            <a:pPr>
              <a:defRPr/>
            </a:pPr>
            <a:fld id="{D3DB561A-AD4A-4E55-9A00-EC28E36776D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361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897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253" y="1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897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99" y="4752396"/>
            <a:ext cx="5502255" cy="450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137"/>
            <a:ext cx="2980260" cy="5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897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253" y="9500137"/>
            <a:ext cx="2980260" cy="5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897">
              <a:defRPr sz="1200"/>
            </a:lvl1pPr>
          </a:lstStyle>
          <a:p>
            <a:pPr>
              <a:defRPr/>
            </a:pPr>
            <a:fld id="{966B1683-F22B-4460-BCBF-046BBCB643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87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5308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5308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2138" y="-92075"/>
            <a:ext cx="28797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6021288"/>
            <a:ext cx="9144000" cy="936725"/>
          </a:xfrm>
          <a:prstGeom prst="rect">
            <a:avLst/>
          </a:prstGeom>
          <a:solidFill>
            <a:srgbClr val="8E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Texte</a:t>
            </a:r>
          </a:p>
          <a:p>
            <a:pPr lvl="2"/>
            <a:endParaRPr lang="fr-FR" smtClean="0"/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6175771"/>
            <a:ext cx="14033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00750" y="6093296"/>
            <a:ext cx="18573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Arial" charset="0"/>
              </a:rPr>
              <a:t>             Alimentation</a:t>
            </a:r>
          </a:p>
          <a:p>
            <a:pPr>
              <a:lnSpc>
                <a:spcPct val="1300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Arial" charset="0"/>
              </a:rPr>
              <a:t>Agriculture</a:t>
            </a:r>
            <a:br>
              <a:rPr lang="fr-FR" sz="1200" dirty="0">
                <a:solidFill>
                  <a:schemeClr val="bg1"/>
                </a:solidFill>
                <a:latin typeface="Arial" charset="0"/>
              </a:rPr>
            </a:br>
            <a:r>
              <a:rPr lang="fr-FR" sz="1200" dirty="0">
                <a:solidFill>
                  <a:schemeClr val="bg1"/>
                </a:solidFill>
                <a:latin typeface="Arial" charset="0"/>
              </a:rPr>
              <a:t>             Environnement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11560" y="6072854"/>
            <a:ext cx="18002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sz="1200" dirty="0" smtClean="0">
                <a:solidFill>
                  <a:schemeClr val="bg1"/>
                </a:solidFill>
                <a:latin typeface="Arial" charset="0"/>
              </a:rPr>
              <a:t>SIOEA</a:t>
            </a:r>
            <a:endParaRPr lang="fr-FR" sz="1200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3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Arial" charset="0"/>
              </a:rPr>
              <a:t>Paris</a:t>
            </a:r>
            <a:endParaRPr lang="fr-FR" sz="1200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3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2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6512" y="6165304"/>
            <a:ext cx="692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8EC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ü"/>
        <a:defRPr sz="2400">
          <a:solidFill>
            <a:srgbClr val="0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22108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+mn-lt"/>
              </a:rPr>
              <a:t>Patrick BERTUZZI</a:t>
            </a:r>
          </a:p>
          <a:p>
            <a:r>
              <a:rPr lang="fr-FR" sz="2000" dirty="0" smtClean="0">
                <a:solidFill>
                  <a:srgbClr val="00B050"/>
                </a:solidFill>
                <a:latin typeface="+mn-lt"/>
              </a:rPr>
              <a:t>INRA - Directeur US1116 Agroclim - Avignon</a:t>
            </a:r>
            <a:endParaRPr lang="fr-FR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/>
          <a:lstStyle/>
          <a:p>
            <a:r>
              <a:rPr lang="fr-FR" sz="4000" dirty="0" smtClean="0"/>
              <a:t>Observations et bases de données</a:t>
            </a:r>
            <a:br>
              <a:rPr lang="fr-FR" sz="4000" dirty="0" smtClean="0"/>
            </a:br>
            <a:r>
              <a:rPr lang="fr-FR" sz="4000" dirty="0" smtClean="0"/>
              <a:t>Climat actuel</a:t>
            </a:r>
            <a:endParaRPr lang="fr-FR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179512" y="-84732"/>
            <a:ext cx="7543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9pPr>
          </a:lstStyle>
          <a:p>
            <a:r>
              <a:rPr lang="fr-FR" dirty="0" smtClean="0"/>
              <a:t>Base CLIMINRA et portail CLIMATIK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43" y="548680"/>
            <a:ext cx="63849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43" y="3451249"/>
            <a:ext cx="63849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507288" cy="633412"/>
          </a:xfrm>
        </p:spPr>
        <p:txBody>
          <a:bodyPr/>
          <a:lstStyle/>
          <a:p>
            <a:pPr algn="r"/>
            <a:r>
              <a:rPr lang="fr-FR" sz="4000" dirty="0" smtClean="0"/>
              <a:t>Merci pour votre attention</a:t>
            </a:r>
            <a:br>
              <a:rPr lang="fr-FR" sz="4000" dirty="0" smtClean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016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059" y="274638"/>
            <a:ext cx="8528741" cy="633412"/>
          </a:xfrm>
        </p:spPr>
        <p:txBody>
          <a:bodyPr/>
          <a:lstStyle/>
          <a:p>
            <a:r>
              <a:rPr lang="fr-FR" dirty="0" smtClean="0"/>
              <a:t>Réseau agroclimatique INRA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11964" y="980728"/>
            <a:ext cx="4267200" cy="4397240"/>
            <a:chOff x="4572000" y="1047984"/>
            <a:chExt cx="4267200" cy="439724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818" y="1047984"/>
              <a:ext cx="3698150" cy="345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re 1"/>
            <p:cNvSpPr txBox="1">
              <a:spLocks/>
            </p:cNvSpPr>
            <p:nvPr/>
          </p:nvSpPr>
          <p:spPr bwMode="auto">
            <a:xfrm>
              <a:off x="4572000" y="4718551"/>
              <a:ext cx="4267200" cy="7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2400" dirty="0" smtClean="0"/>
                <a:t>50 stations INRA / </a:t>
              </a:r>
            </a:p>
            <a:p>
              <a:pPr algn="ctr"/>
              <a:r>
                <a:rPr lang="fr-FR" sz="2400" dirty="0" smtClean="0"/>
                <a:t>50 stations Météo-France</a:t>
              </a:r>
              <a:endParaRPr lang="fr-FR" sz="24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869352" y="1156855"/>
            <a:ext cx="4311160" cy="4220515"/>
            <a:chOff x="142875" y="1154457"/>
            <a:chExt cx="4311160" cy="4220515"/>
          </a:xfrm>
        </p:grpSpPr>
        <p:pic>
          <p:nvPicPr>
            <p:cNvPr id="5" name="Picture 2" descr="C:\Documents and Settings\REICH\Bureau\Agroclim 2010\Visite CD\Bretenière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12" b="27519"/>
            <a:stretch/>
          </p:blipFill>
          <p:spPr bwMode="auto">
            <a:xfrm>
              <a:off x="142875" y="1154457"/>
              <a:ext cx="4033984" cy="162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E:\home\reich\A_ Actuel\Photos &amp; docs Capteurs\Abri + Rotronic 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59" y="3174667"/>
              <a:ext cx="828725" cy="110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E:\home\reich\A_ Actuel\Acquisition_2009\Photos Capteurs\RG et Par peti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59" y="4570255"/>
              <a:ext cx="1071676" cy="80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055" y="3251582"/>
              <a:ext cx="815812" cy="95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502527"/>
              <a:ext cx="792088" cy="87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itre 1"/>
            <p:cNvSpPr txBox="1">
              <a:spLocks/>
            </p:cNvSpPr>
            <p:nvPr/>
          </p:nvSpPr>
          <p:spPr bwMode="auto">
            <a:xfrm>
              <a:off x="2221787" y="3174667"/>
              <a:ext cx="2232248" cy="2200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EC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800" dirty="0" smtClean="0"/>
                <a:t>Température, </a:t>
              </a:r>
            </a:p>
            <a:p>
              <a:pPr algn="ctr"/>
              <a:r>
                <a:rPr lang="fr-FR" sz="1800" dirty="0" smtClean="0"/>
                <a:t>Pluie, </a:t>
              </a:r>
              <a:br>
                <a:rPr lang="fr-FR" sz="1800" dirty="0" smtClean="0"/>
              </a:br>
              <a:r>
                <a:rPr lang="fr-FR" sz="1800" dirty="0" smtClean="0"/>
                <a:t>Vitesse vent,</a:t>
              </a:r>
            </a:p>
            <a:p>
              <a:pPr algn="ctr"/>
              <a:r>
                <a:rPr lang="fr-FR" sz="1800" dirty="0" smtClean="0"/>
                <a:t>Orientation vent</a:t>
              </a:r>
            </a:p>
            <a:p>
              <a:pPr algn="ctr"/>
              <a:r>
                <a:rPr lang="fr-FR" sz="1800" dirty="0" smtClean="0"/>
                <a:t>Humidité</a:t>
              </a:r>
            </a:p>
            <a:p>
              <a:pPr algn="ctr"/>
              <a:r>
                <a:rPr lang="fr-FR" sz="1800" dirty="0" smtClean="0"/>
                <a:t>Rayonnement</a:t>
              </a:r>
            </a:p>
            <a:p>
              <a:pPr algn="ctr"/>
              <a:r>
                <a:rPr lang="fr-FR" sz="1800" dirty="0" smtClean="0"/>
                <a:t>PAR</a:t>
              </a:r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41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5940152" y="-27384"/>
            <a:ext cx="3421063" cy="6851650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-7938" y="539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286000" y="6350"/>
            <a:ext cx="3421063" cy="6851650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496" y="2492896"/>
            <a:ext cx="2114550" cy="685800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5496" y="3178696"/>
            <a:ext cx="2133600" cy="579438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>
            <a:off x="264096" y="3559696"/>
            <a:ext cx="333375" cy="1588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568896" y="2797696"/>
            <a:ext cx="15573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000">
                <a:latin typeface="Arial" charset="0"/>
              </a:rPr>
              <a:t>Procédure manuelle</a:t>
            </a:r>
            <a:endParaRPr lang="fr-FR" sz="1800">
              <a:latin typeface="Arial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568896" y="3407296"/>
            <a:ext cx="15573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000" dirty="0">
                <a:solidFill>
                  <a:srgbClr val="FF0000"/>
                </a:solidFill>
                <a:latin typeface="Arial" charset="0"/>
              </a:rPr>
              <a:t>Procédure automatique</a:t>
            </a:r>
            <a:endParaRPr lang="fr-FR" sz="900" dirty="0">
              <a:latin typeface="Arial" charset="0"/>
            </a:endParaRPr>
          </a:p>
          <a:p>
            <a:pPr eaLnBrk="0" hangingPunct="0"/>
            <a:endParaRPr lang="fr-FR" sz="1800" dirty="0">
              <a:latin typeface="Arial" charset="0"/>
            </a:endParaRPr>
          </a:p>
        </p:txBody>
      </p:sp>
      <p:sp>
        <p:nvSpPr>
          <p:cNvPr id="69700" name="Rectangle 68"/>
          <p:cNvSpPr>
            <a:spLocks noChangeArrowheads="1"/>
          </p:cNvSpPr>
          <p:nvPr/>
        </p:nvSpPr>
        <p:spPr bwMode="auto">
          <a:xfrm>
            <a:off x="-236538" y="68040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sz="1800">
              <a:latin typeface="Arial" charset="0"/>
            </a:endParaRPr>
          </a:p>
        </p:txBody>
      </p:sp>
      <p:sp>
        <p:nvSpPr>
          <p:cNvPr id="69717" name="Line 85"/>
          <p:cNvSpPr>
            <a:spLocks noChangeShapeType="1"/>
          </p:cNvSpPr>
          <p:nvPr/>
        </p:nvSpPr>
        <p:spPr bwMode="auto">
          <a:xfrm>
            <a:off x="381000" y="6172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719" name="Line 87"/>
          <p:cNvSpPr>
            <a:spLocks noChangeShapeType="1"/>
          </p:cNvSpPr>
          <p:nvPr/>
        </p:nvSpPr>
        <p:spPr bwMode="auto">
          <a:xfrm>
            <a:off x="187896" y="295009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8" name="Picture 2" descr="C:\Documents and Settings\REICH\Bureau\Agroclim 2010\Visite CD\Breteniè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8" t="19313" r="19649" b="31334"/>
          <a:stretch/>
        </p:blipFill>
        <p:spPr bwMode="auto">
          <a:xfrm>
            <a:off x="342900" y="548680"/>
            <a:ext cx="151200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 Box 69"/>
          <p:cNvSpPr txBox="1">
            <a:spLocks noChangeArrowheads="1"/>
          </p:cNvSpPr>
          <p:nvPr/>
        </p:nvSpPr>
        <p:spPr bwMode="auto">
          <a:xfrm>
            <a:off x="152401" y="44624"/>
            <a:ext cx="1938338" cy="2839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0" tIns="0" rIns="0" bIns="0"/>
          <a:lstStyle/>
          <a:p>
            <a:pPr algn="ctr"/>
            <a:r>
              <a:rPr lang="fr-FR" sz="1200" b="1" dirty="0" smtClean="0">
                <a:solidFill>
                  <a:srgbClr val="FFFFFF"/>
                </a:solidFill>
                <a:latin typeface="Arial" charset="0"/>
              </a:rPr>
              <a:t>STATION</a:t>
            </a:r>
            <a:endParaRPr lang="fr-FR" sz="1800" dirty="0">
              <a:latin typeface="Arial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676400" y="0"/>
            <a:ext cx="4191000" cy="6734175"/>
            <a:chOff x="1676400" y="0"/>
            <a:chExt cx="4191000" cy="6734175"/>
          </a:xfrm>
        </p:grpSpPr>
        <p:sp>
          <p:nvSpPr>
            <p:cNvPr id="90" name="Line 31"/>
            <p:cNvSpPr>
              <a:spLocks noChangeShapeType="1"/>
            </p:cNvSpPr>
            <p:nvPr/>
          </p:nvSpPr>
          <p:spPr bwMode="auto">
            <a:xfrm flipH="1">
              <a:off x="1854899" y="1360487"/>
              <a:ext cx="10565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1676400" y="0"/>
              <a:ext cx="4191000" cy="6734175"/>
              <a:chOff x="1676400" y="0"/>
              <a:chExt cx="4191000" cy="6734175"/>
            </a:xfrm>
          </p:grpSpPr>
          <p:sp>
            <p:nvSpPr>
              <p:cNvPr id="91" name="Text Box 14"/>
              <p:cNvSpPr txBox="1">
                <a:spLocks noChangeArrowheads="1"/>
              </p:cNvSpPr>
              <p:nvPr/>
            </p:nvSpPr>
            <p:spPr bwMode="auto">
              <a:xfrm>
                <a:off x="1676400" y="1124744"/>
                <a:ext cx="1219200" cy="558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sz="1000" b="1" dirty="0" smtClean="0">
                    <a:solidFill>
                      <a:srgbClr val="00B050"/>
                    </a:solidFill>
                    <a:latin typeface="Arial" charset="0"/>
                  </a:rPr>
                  <a:t>Appel toutes </a:t>
                </a:r>
                <a:br>
                  <a:rPr lang="fr-FR" sz="1000" b="1" dirty="0" smtClean="0">
                    <a:solidFill>
                      <a:srgbClr val="00B050"/>
                    </a:solidFill>
                    <a:latin typeface="Arial" charset="0"/>
                  </a:rPr>
                </a:br>
                <a:r>
                  <a:rPr lang="fr-FR" sz="1000" b="1" dirty="0" smtClean="0">
                    <a:solidFill>
                      <a:srgbClr val="00B050"/>
                    </a:solidFill>
                    <a:latin typeface="Arial" charset="0"/>
                  </a:rPr>
                  <a:t/>
                </a:r>
                <a:br>
                  <a:rPr lang="fr-FR" sz="1000" b="1" dirty="0" smtClean="0">
                    <a:solidFill>
                      <a:srgbClr val="00B050"/>
                    </a:solidFill>
                    <a:latin typeface="Arial" charset="0"/>
                  </a:rPr>
                </a:br>
                <a:r>
                  <a:rPr lang="fr-FR" sz="1000" b="1" dirty="0" smtClean="0">
                    <a:solidFill>
                      <a:srgbClr val="00B050"/>
                    </a:solidFill>
                    <a:latin typeface="Arial" charset="0"/>
                  </a:rPr>
                  <a:t>les 3 heures</a:t>
                </a:r>
                <a:endParaRPr lang="fr-FR" sz="1800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grpSp>
            <p:nvGrpSpPr>
              <p:cNvPr id="5" name="Groupe 4"/>
              <p:cNvGrpSpPr/>
              <p:nvPr/>
            </p:nvGrpSpPr>
            <p:grpSpPr>
              <a:xfrm>
                <a:off x="2490788" y="0"/>
                <a:ext cx="3376612" cy="6734175"/>
                <a:chOff x="2490788" y="0"/>
                <a:chExt cx="3376612" cy="6734175"/>
              </a:xfrm>
            </p:grpSpPr>
            <p:sp>
              <p:nvSpPr>
                <p:cNvPr id="69640" name="Rectangle 8"/>
                <p:cNvSpPr>
                  <a:spLocks noChangeArrowheads="1"/>
                </p:cNvSpPr>
                <p:nvPr/>
              </p:nvSpPr>
              <p:spPr bwMode="auto">
                <a:xfrm>
                  <a:off x="2667000" y="0"/>
                  <a:ext cx="3005138" cy="6734175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" name="Groupe 2"/>
                <p:cNvGrpSpPr/>
                <p:nvPr/>
              </p:nvGrpSpPr>
              <p:grpSpPr>
                <a:xfrm>
                  <a:off x="3344863" y="1993900"/>
                  <a:ext cx="1557337" cy="2670175"/>
                  <a:chOff x="3344863" y="1993900"/>
                  <a:chExt cx="1557337" cy="2670175"/>
                </a:xfrm>
              </p:grpSpPr>
              <p:sp>
                <p:nvSpPr>
                  <p:cNvPr id="69642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11790" y="1993900"/>
                    <a:ext cx="4326" cy="2669645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64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344863" y="4663545"/>
                    <a:ext cx="1557337" cy="53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FF0000"/>
                    </a:solidFill>
                    <a:prstDash val="sysDot"/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pic>
              <p:nvPicPr>
                <p:cNvPr id="69644" name="Picture 12" descr="MCj0079210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0838" y="871538"/>
                  <a:ext cx="369887" cy="1044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645" name="Picture 13" descr="MCj0079210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7950" y="871538"/>
                  <a:ext cx="371475" cy="1044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96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819400" y="2209800"/>
                  <a:ext cx="1219200" cy="1463675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sz="900" dirty="0">
                    <a:latin typeface="Arial" charset="0"/>
                  </a:endParaRPr>
                </a:p>
                <a:p>
                  <a:r>
                    <a:rPr lang="fr-FR" sz="1000" b="1" dirty="0">
                      <a:solidFill>
                        <a:srgbClr val="003366"/>
                      </a:solidFill>
                      <a:latin typeface="Arial" charset="0"/>
                    </a:rPr>
                    <a:t>Transfert des fichiers  de données sur le serveur METEO</a:t>
                  </a:r>
                  <a:endParaRPr lang="fr-FR" sz="900" dirty="0">
                    <a:latin typeface="Arial" charset="0"/>
                  </a:endParaRPr>
                </a:p>
                <a:p>
                  <a:r>
                    <a:rPr lang="fr-FR" sz="1000" b="1" dirty="0">
                      <a:solidFill>
                        <a:srgbClr val="003366"/>
                      </a:solidFill>
                      <a:latin typeface="Arial" charset="0"/>
                    </a:rPr>
                    <a:t>Traitement du fichier et mise à jour de la base de données</a:t>
                  </a:r>
                  <a:endParaRPr lang="fr-FR" sz="900" dirty="0">
                    <a:latin typeface="Arial" charset="0"/>
                  </a:endParaRPr>
                </a:p>
                <a:p>
                  <a:r>
                    <a:rPr lang="fr-FR" sz="1000" b="1" dirty="0">
                      <a:solidFill>
                        <a:srgbClr val="003366"/>
                      </a:solidFill>
                      <a:latin typeface="Arial" charset="0"/>
                    </a:rPr>
                    <a:t>Elaboration  des données calculées</a:t>
                  </a:r>
                  <a:endParaRPr lang="fr-FR" sz="1800" dirty="0">
                    <a:latin typeface="Arial" charset="0"/>
                  </a:endParaRPr>
                </a:p>
              </p:txBody>
            </p:sp>
            <p:pic>
              <p:nvPicPr>
                <p:cNvPr id="69647" name="Picture 15" descr="MCj0079210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1475" y="4122738"/>
                  <a:ext cx="371475" cy="1044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9648" name="AutoShape 16"/>
                <p:cNvSpPr>
                  <a:spLocks noChangeArrowheads="1"/>
                </p:cNvSpPr>
                <p:nvPr/>
              </p:nvSpPr>
              <p:spPr bwMode="auto">
                <a:xfrm>
                  <a:off x="4940300" y="4122738"/>
                  <a:ext cx="444500" cy="1044575"/>
                </a:xfrm>
                <a:prstGeom prst="can">
                  <a:avLst>
                    <a:gd name="adj" fmla="val 58750"/>
                  </a:avLst>
                </a:prstGeom>
                <a:solidFill>
                  <a:srgbClr val="E8E7E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014663" y="2133600"/>
                  <a:ext cx="1100137" cy="14288"/>
                </a:xfrm>
                <a:prstGeom prst="line">
                  <a:avLst/>
                </a:prstGeom>
                <a:noFill/>
                <a:ln w="381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027363" y="1916113"/>
                  <a:ext cx="1587" cy="231775"/>
                </a:xfrm>
                <a:prstGeom prst="line">
                  <a:avLst/>
                </a:prstGeom>
                <a:noFill/>
                <a:ln w="381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5257800" y="1916113"/>
                  <a:ext cx="9525" cy="446087"/>
                </a:xfrm>
                <a:prstGeom prst="line">
                  <a:avLst/>
                </a:prstGeom>
                <a:noFill/>
                <a:ln w="381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116388" y="1916113"/>
                  <a:ext cx="0" cy="231775"/>
                </a:xfrm>
                <a:prstGeom prst="line">
                  <a:avLst/>
                </a:prstGeom>
                <a:noFill/>
                <a:ln w="381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19400" y="457200"/>
                  <a:ext cx="15240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fr-FR" sz="1200" b="1">
                      <a:solidFill>
                        <a:srgbClr val="003366"/>
                      </a:solidFill>
                      <a:latin typeface="Arial" charset="0"/>
                    </a:rPr>
                    <a:t>Concentrateurs PC</a:t>
                  </a:r>
                  <a:endParaRPr lang="fr-FR" sz="1800">
                    <a:latin typeface="Arial" charset="0"/>
                  </a:endParaRPr>
                </a:p>
              </p:txBody>
            </p:sp>
            <p:pic>
              <p:nvPicPr>
                <p:cNvPr id="69654" name="Picture 22" descr="MCj0079210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2400" y="5562600"/>
                  <a:ext cx="371475" cy="1044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" name="Groupe 1"/>
                <p:cNvGrpSpPr/>
                <p:nvPr/>
              </p:nvGrpSpPr>
              <p:grpSpPr>
                <a:xfrm>
                  <a:off x="2490788" y="4006850"/>
                  <a:ext cx="1612900" cy="1625600"/>
                  <a:chOff x="2490788" y="4006850"/>
                  <a:chExt cx="1612900" cy="1625600"/>
                </a:xfrm>
              </p:grpSpPr>
              <p:sp>
                <p:nvSpPr>
                  <p:cNvPr id="6965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0788" y="5632450"/>
                    <a:ext cx="143368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65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0788" y="4006850"/>
                    <a:ext cx="0" cy="16256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65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490788" y="4006850"/>
                    <a:ext cx="161290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965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352800" y="4876800"/>
                  <a:ext cx="1573213" cy="0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6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67000" y="5715000"/>
                  <a:ext cx="1223963" cy="3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eaLnBrk="0" hangingPunct="0"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sz="900">
                    <a:latin typeface="Arial" charset="0"/>
                  </a:endParaRPr>
                </a:p>
                <a:p>
                  <a:r>
                    <a:rPr lang="fr-FR" sz="1000">
                      <a:latin typeface="Arial" charset="0"/>
                    </a:rPr>
                    <a:t>Corrections</a:t>
                  </a:r>
                  <a:endParaRPr lang="fr-FR" sz="1800">
                    <a:latin typeface="Arial" charset="0"/>
                  </a:endParaRPr>
                </a:p>
              </p:txBody>
            </p:sp>
            <p:sp>
              <p:nvSpPr>
                <p:cNvPr id="69662" name="AutoShape 30"/>
                <p:cNvSpPr>
                  <a:spLocks noChangeArrowheads="1"/>
                </p:cNvSpPr>
                <p:nvPr/>
              </p:nvSpPr>
              <p:spPr bwMode="auto">
                <a:xfrm>
                  <a:off x="4800600" y="6019800"/>
                  <a:ext cx="668338" cy="465138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E8E7E0"/>
                </a:solidFill>
                <a:ln w="2540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sz="1200" b="1">
                      <a:latin typeface="Arial" charset="0"/>
                    </a:rPr>
                    <a:t>LOG</a:t>
                  </a:r>
                  <a:endParaRPr lang="fr-FR" sz="900">
                    <a:latin typeface="Arial" charset="0"/>
                  </a:endParaRPr>
                </a:p>
                <a:p>
                  <a:pPr algn="ctr" eaLnBrk="0" hangingPunct="0"/>
                  <a:r>
                    <a:rPr lang="fr-FR" sz="1200" b="1">
                      <a:latin typeface="Arial" charset="0"/>
                    </a:rPr>
                    <a:t>SQL</a:t>
                  </a:r>
                  <a:endParaRPr lang="fr-FR" sz="1800">
                    <a:latin typeface="Arial" charset="0"/>
                  </a:endParaRPr>
                </a:p>
              </p:txBody>
            </p:sp>
            <p:sp>
              <p:nvSpPr>
                <p:cNvPr id="69663" name="Line 31"/>
                <p:cNvSpPr>
                  <a:spLocks noChangeShapeType="1"/>
                </p:cNvSpPr>
                <p:nvPr/>
              </p:nvSpPr>
              <p:spPr bwMode="auto">
                <a:xfrm>
                  <a:off x="5181600" y="5105400"/>
                  <a:ext cx="0" cy="9144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7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275013" y="4083050"/>
                  <a:ext cx="779462" cy="530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 sz="1000">
                      <a:latin typeface="Arial" charset="0"/>
                    </a:rPr>
                    <a:t>Serveur Sun sous</a:t>
                  </a:r>
                  <a:endParaRPr lang="fr-FR" sz="900">
                    <a:latin typeface="Arial" charset="0"/>
                  </a:endParaRPr>
                </a:p>
                <a:p>
                  <a:pPr eaLnBrk="0" hangingPunct="0"/>
                  <a:r>
                    <a:rPr lang="fr-FR" sz="1000">
                      <a:latin typeface="Arial" charset="0"/>
                    </a:rPr>
                    <a:t>Solaris 9</a:t>
                  </a:r>
                  <a:endParaRPr lang="fr-FR" sz="1800">
                    <a:latin typeface="Arial" charset="0"/>
                  </a:endParaRPr>
                </a:p>
              </p:txBody>
            </p:sp>
            <p:sp>
              <p:nvSpPr>
                <p:cNvPr id="6967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227513" y="4032250"/>
                  <a:ext cx="668337" cy="581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 sz="1000">
                      <a:latin typeface="Arial" charset="0"/>
                    </a:rPr>
                    <a:t>Base de données</a:t>
                  </a:r>
                  <a:endParaRPr lang="fr-FR" sz="900">
                    <a:latin typeface="Arial" charset="0"/>
                  </a:endParaRPr>
                </a:p>
                <a:p>
                  <a:pPr eaLnBrk="0" hangingPunct="0"/>
                  <a:r>
                    <a:rPr lang="fr-FR" sz="1000">
                      <a:latin typeface="Arial" charset="0"/>
                    </a:rPr>
                    <a:t>Oracle</a:t>
                  </a:r>
                  <a:endParaRPr lang="fr-FR" sz="1800">
                    <a:latin typeface="Arial" charset="0"/>
                  </a:endParaRPr>
                </a:p>
              </p:txBody>
            </p:sp>
            <p:sp>
              <p:nvSpPr>
                <p:cNvPr id="696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668588" y="58738"/>
                  <a:ext cx="3005137" cy="231775"/>
                </a:xfrm>
                <a:prstGeom prst="rect">
                  <a:avLst/>
                </a:prstGeom>
                <a:solidFill>
                  <a:srgbClr val="FF99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fr-FR" sz="1200" b="1">
                      <a:solidFill>
                        <a:srgbClr val="FFFFFF"/>
                      </a:solidFill>
                      <a:latin typeface="Arial" charset="0"/>
                    </a:rPr>
                    <a:t>AGROCLIM AVIGNON</a:t>
                  </a:r>
                  <a:endParaRPr lang="fr-FR" sz="1800">
                    <a:latin typeface="Arial" charset="0"/>
                  </a:endParaRPr>
                </a:p>
              </p:txBody>
            </p:sp>
            <p:sp>
              <p:nvSpPr>
                <p:cNvPr id="697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671763" y="57150"/>
                  <a:ext cx="3005137" cy="27622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fr-FR" sz="1200" b="1" dirty="0">
                      <a:solidFill>
                        <a:srgbClr val="FFFFFF"/>
                      </a:solidFill>
                      <a:latin typeface="Arial" charset="0"/>
                    </a:rPr>
                    <a:t>AGROCLIM AVIGNON</a:t>
                  </a:r>
                  <a:endParaRPr lang="fr-FR" sz="1800" dirty="0">
                    <a:latin typeface="Arial" charset="0"/>
                  </a:endParaRPr>
                </a:p>
              </p:txBody>
            </p:sp>
            <p:sp>
              <p:nvSpPr>
                <p:cNvPr id="6970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276600" y="4876800"/>
                  <a:ext cx="21336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>
                      <a:latin typeface="Arial" charset="0"/>
                    </a:rPr>
                    <a:t>Contrôles,Edition de journaux erreurs</a:t>
                  </a:r>
                  <a:endParaRPr lang="en-GB" sz="1200">
                    <a:latin typeface="Arial" charset="0"/>
                  </a:endParaRPr>
                </a:p>
              </p:txBody>
            </p:sp>
            <p:sp>
              <p:nvSpPr>
                <p:cNvPr id="69704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4067175" y="2362200"/>
                  <a:ext cx="1114425" cy="0"/>
                </a:xfrm>
                <a:prstGeom prst="line">
                  <a:avLst/>
                </a:prstGeom>
                <a:noFill/>
                <a:ln w="381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70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43400" y="381000"/>
                  <a:ext cx="1524000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fr-FR" sz="1200" b="1">
                      <a:latin typeface="Arial" charset="0"/>
                    </a:rPr>
                    <a:t>Serveur Météo France Toulouse</a:t>
                  </a:r>
                </a:p>
              </p:txBody>
            </p:sp>
            <p:pic>
              <p:nvPicPr>
                <p:cNvPr id="69706" name="Picture 74" descr="MCj0079210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200" y="838200"/>
                  <a:ext cx="371475" cy="1044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970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038600" y="2514600"/>
                  <a:ext cx="15240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fr-FR" sz="1200" b="1">
                      <a:latin typeface="Arial" charset="0"/>
                    </a:rPr>
                    <a:t>Echanges RIC Météo France Toulouse</a:t>
                  </a:r>
                </a:p>
              </p:txBody>
            </p:sp>
            <p:sp>
              <p:nvSpPr>
                <p:cNvPr id="6970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5257800" y="2286000"/>
                  <a:ext cx="0" cy="18288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711" name="Line 79"/>
                <p:cNvSpPr>
                  <a:spLocks noChangeShapeType="1"/>
                </p:cNvSpPr>
                <p:nvPr/>
              </p:nvSpPr>
              <p:spPr bwMode="auto">
                <a:xfrm>
                  <a:off x="2590800" y="4267200"/>
                  <a:ext cx="3048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718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743200" y="5334000"/>
                  <a:ext cx="935038" cy="349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fr-FR" sz="1000" dirty="0">
                      <a:latin typeface="Arial" charset="0"/>
                    </a:rPr>
                    <a:t>Réintégration du fichier corrigé</a:t>
                  </a:r>
                  <a:endParaRPr lang="fr-FR" sz="1800" dirty="0">
                    <a:latin typeface="Arial" charset="0"/>
                  </a:endParaRPr>
                </a:p>
              </p:txBody>
            </p:sp>
          </p:grpSp>
        </p:grpSp>
      </p:grpSp>
      <p:sp>
        <p:nvSpPr>
          <p:cNvPr id="92" name="Titre 1"/>
          <p:cNvSpPr>
            <a:spLocks noGrp="1"/>
          </p:cNvSpPr>
          <p:nvPr>
            <p:ph type="title"/>
          </p:nvPr>
        </p:nvSpPr>
        <p:spPr>
          <a:xfrm>
            <a:off x="-36512" y="5013176"/>
            <a:ext cx="2508941" cy="633412"/>
          </a:xfrm>
        </p:spPr>
        <p:txBody>
          <a:bodyPr/>
          <a:lstStyle/>
          <a:p>
            <a:r>
              <a:rPr lang="fr-FR" sz="2500" dirty="0" smtClean="0"/>
              <a:t>Réseau agroclimatique INRA</a:t>
            </a:r>
            <a:endParaRPr lang="fr-FR" sz="2500" dirty="0"/>
          </a:p>
        </p:txBody>
      </p:sp>
      <p:grpSp>
        <p:nvGrpSpPr>
          <p:cNvPr id="7" name="Groupe 6"/>
          <p:cNvGrpSpPr/>
          <p:nvPr/>
        </p:nvGrpSpPr>
        <p:grpSpPr>
          <a:xfrm>
            <a:off x="5327650" y="0"/>
            <a:ext cx="3841750" cy="6851650"/>
            <a:chOff x="5327650" y="0"/>
            <a:chExt cx="3841750" cy="6851650"/>
          </a:xfrm>
        </p:grpSpPr>
        <p:grpSp>
          <p:nvGrpSpPr>
            <p:cNvPr id="4" name="Groupe 3"/>
            <p:cNvGrpSpPr/>
            <p:nvPr/>
          </p:nvGrpSpPr>
          <p:grpSpPr>
            <a:xfrm>
              <a:off x="6053138" y="0"/>
              <a:ext cx="3116262" cy="6851650"/>
              <a:chOff x="6053138" y="0"/>
              <a:chExt cx="3116262" cy="6851650"/>
            </a:xfrm>
          </p:grpSpPr>
          <p:sp>
            <p:nvSpPr>
              <p:cNvPr id="69635" name="Rectangle 3"/>
              <p:cNvSpPr>
                <a:spLocks noChangeArrowheads="1"/>
              </p:cNvSpPr>
              <p:nvPr/>
            </p:nvSpPr>
            <p:spPr bwMode="auto">
              <a:xfrm>
                <a:off x="6053138" y="0"/>
                <a:ext cx="3116262" cy="685165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38" name="Rectangle 6"/>
              <p:cNvSpPr>
                <a:spLocks noChangeArrowheads="1"/>
              </p:cNvSpPr>
              <p:nvPr/>
            </p:nvSpPr>
            <p:spPr bwMode="auto">
              <a:xfrm>
                <a:off x="6115050" y="58738"/>
                <a:ext cx="3005138" cy="6734175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70" name="Text Box 38"/>
              <p:cNvSpPr txBox="1">
                <a:spLocks noChangeArrowheads="1"/>
              </p:cNvSpPr>
              <p:nvPr/>
            </p:nvSpPr>
            <p:spPr bwMode="auto">
              <a:xfrm>
                <a:off x="6675438" y="458788"/>
                <a:ext cx="1781175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fr-FR" sz="1200" b="1">
                    <a:solidFill>
                      <a:srgbClr val="003366"/>
                    </a:solidFill>
                    <a:latin typeface="Arial" charset="0"/>
                  </a:rPr>
                  <a:t>Mise à jour de la base AGROMETEO à partir du fichier LOG</a:t>
                </a:r>
                <a:endParaRPr lang="fr-FR" sz="1800">
                  <a:latin typeface="Arial" charset="0"/>
                </a:endParaRPr>
              </a:p>
            </p:txBody>
          </p:sp>
          <p:pic>
            <p:nvPicPr>
              <p:cNvPr id="69671" name="Picture 39" descr="MCj0322353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6513" y="5670550"/>
                <a:ext cx="619125" cy="871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72" name="Picture 40" descr="MCj0322353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8813" y="5657850"/>
                <a:ext cx="617537" cy="869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673" name="Line 41"/>
              <p:cNvSpPr>
                <a:spLocks noChangeShapeType="1"/>
              </p:cNvSpPr>
              <p:nvPr/>
            </p:nvSpPr>
            <p:spPr bwMode="auto">
              <a:xfrm>
                <a:off x="7553325" y="1065213"/>
                <a:ext cx="1588" cy="1462087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74" name="Text Box 42"/>
              <p:cNvSpPr txBox="1">
                <a:spLocks noChangeArrowheads="1"/>
              </p:cNvSpPr>
              <p:nvPr/>
            </p:nvSpPr>
            <p:spPr bwMode="auto">
              <a:xfrm>
                <a:off x="6992938" y="5026025"/>
                <a:ext cx="1112837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Interrogation par CLIMATIK (web),</a:t>
                </a:r>
                <a:endParaRPr lang="fr-FR" sz="900">
                  <a:latin typeface="Arial" charset="0"/>
                </a:endParaRPr>
              </a:p>
              <a:p>
                <a:pPr algn="ctr" eaLnBrk="0" hangingPunct="0"/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STEFLI-BINRAMTO (client lourd)</a:t>
                </a:r>
                <a:endParaRPr lang="fr-FR" sz="1800">
                  <a:latin typeface="Arial" charset="0"/>
                </a:endParaRPr>
              </a:p>
            </p:txBody>
          </p:sp>
          <p:sp>
            <p:nvSpPr>
              <p:cNvPr id="69677" name="Text Box 45"/>
              <p:cNvSpPr txBox="1">
                <a:spLocks noChangeArrowheads="1"/>
              </p:cNvSpPr>
              <p:nvPr/>
            </p:nvSpPr>
            <p:spPr bwMode="auto">
              <a:xfrm>
                <a:off x="7659688" y="1928813"/>
                <a:ext cx="668337" cy="465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Base de données</a:t>
                </a:r>
                <a:endParaRPr lang="fr-FR" sz="900">
                  <a:latin typeface="Arial" charset="0"/>
                </a:endParaRPr>
              </a:p>
              <a:p>
                <a:pPr eaLnBrk="0" hangingPunct="0"/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Oracle</a:t>
                </a:r>
                <a:endParaRPr lang="fr-FR" sz="1800">
                  <a:latin typeface="Arial" charset="0"/>
                </a:endParaRPr>
              </a:p>
            </p:txBody>
          </p:sp>
          <p:pic>
            <p:nvPicPr>
              <p:cNvPr id="69678" name="Picture 46" descr="MCj0079210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7638" y="2147888"/>
                <a:ext cx="371475" cy="1046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679" name="Line 47"/>
              <p:cNvSpPr>
                <a:spLocks noChangeShapeType="1"/>
              </p:cNvSpPr>
              <p:nvPr/>
            </p:nvSpPr>
            <p:spPr bwMode="auto">
              <a:xfrm>
                <a:off x="6935788" y="2459038"/>
                <a:ext cx="1227137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80" name="Text Box 48"/>
              <p:cNvSpPr txBox="1">
                <a:spLocks noChangeArrowheads="1"/>
              </p:cNvSpPr>
              <p:nvPr/>
            </p:nvSpPr>
            <p:spPr bwMode="auto">
              <a:xfrm>
                <a:off x="6943725" y="2535238"/>
                <a:ext cx="884238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Serveur</a:t>
                </a:r>
                <a:endParaRPr lang="fr-FR" sz="900">
                  <a:latin typeface="Arial" charset="0"/>
                </a:endParaRPr>
              </a:p>
              <a:p>
                <a:pPr eaLnBrk="0" hangingPunct="0"/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Sun</a:t>
                </a:r>
                <a:endParaRPr lang="fr-FR" sz="900">
                  <a:latin typeface="Arial" charset="0"/>
                </a:endParaRPr>
              </a:p>
              <a:p>
                <a:pPr eaLnBrk="0" hangingPunct="0"/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Sous</a:t>
                </a:r>
                <a:endParaRPr lang="fr-FR" sz="900">
                  <a:latin typeface="Arial" charset="0"/>
                </a:endParaRPr>
              </a:p>
              <a:p>
                <a:pPr eaLnBrk="0" hangingPunct="0"/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Solaris 9</a:t>
                </a:r>
                <a:endParaRPr lang="fr-FR" sz="1800">
                  <a:latin typeface="Arial" charset="0"/>
                </a:endParaRPr>
              </a:p>
            </p:txBody>
          </p:sp>
          <p:sp>
            <p:nvSpPr>
              <p:cNvPr id="69681" name="Text Box 49"/>
              <p:cNvSpPr txBox="1">
                <a:spLocks noChangeArrowheads="1"/>
              </p:cNvSpPr>
              <p:nvPr/>
            </p:nvSpPr>
            <p:spPr bwMode="auto">
              <a:xfrm>
                <a:off x="7326313" y="5902325"/>
                <a:ext cx="557212" cy="465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Poste</a:t>
                </a:r>
                <a:endParaRPr lang="fr-FR" sz="900">
                  <a:latin typeface="Arial" charset="0"/>
                </a:endParaRPr>
              </a:p>
              <a:p>
                <a:pPr eaLnBrk="0" hangingPunct="0"/>
                <a:r>
                  <a:rPr lang="fr-FR" sz="1000">
                    <a:solidFill>
                      <a:srgbClr val="003366"/>
                    </a:solidFill>
                    <a:latin typeface="Arial" charset="0"/>
                  </a:rPr>
                  <a:t>Client</a:t>
                </a:r>
                <a:endParaRPr lang="fr-FR" sz="1800">
                  <a:latin typeface="Arial" charset="0"/>
                </a:endParaRPr>
              </a:p>
            </p:txBody>
          </p:sp>
          <p:cxnSp>
            <p:nvCxnSpPr>
              <p:cNvPr id="69682" name="AutoShape 50"/>
              <p:cNvCxnSpPr>
                <a:cxnSpLocks noChangeShapeType="1"/>
              </p:cNvCxnSpPr>
              <p:nvPr/>
            </p:nvCxnSpPr>
            <p:spPr bwMode="auto">
              <a:xfrm rot="16200000">
                <a:off x="6667501" y="5345112"/>
                <a:ext cx="354012" cy="296863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683" name="AutoShape 51"/>
              <p:cNvCxnSpPr>
                <a:cxnSpLocks noChangeShapeType="1"/>
              </p:cNvCxnSpPr>
              <p:nvPr/>
            </p:nvCxnSpPr>
            <p:spPr bwMode="auto">
              <a:xfrm rot="5400000" flipH="1">
                <a:off x="8176419" y="5245894"/>
                <a:ext cx="341312" cy="482600"/>
              </a:xfrm>
              <a:prstGeom prst="bentConnector2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684" name="AutoShape 52"/>
              <p:cNvSpPr>
                <a:spLocks noChangeArrowheads="1"/>
              </p:cNvSpPr>
              <p:nvPr/>
            </p:nvSpPr>
            <p:spPr bwMode="auto">
              <a:xfrm>
                <a:off x="8278813" y="2147888"/>
                <a:ext cx="444500" cy="1046162"/>
              </a:xfrm>
              <a:prstGeom prst="can">
                <a:avLst>
                  <a:gd name="adj" fmla="val 58839"/>
                </a:avLst>
              </a:prstGeom>
              <a:solidFill>
                <a:srgbClr val="E8E7E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9685" name="Group 53"/>
              <p:cNvGrpSpPr>
                <a:grpSpLocks/>
              </p:cNvGrpSpPr>
              <p:nvPr/>
            </p:nvGrpSpPr>
            <p:grpSpPr bwMode="auto">
              <a:xfrm>
                <a:off x="7104063" y="3284538"/>
                <a:ext cx="815975" cy="1276350"/>
                <a:chOff x="12290" y="5292"/>
                <a:chExt cx="1321" cy="1980"/>
              </a:xfrm>
            </p:grpSpPr>
            <p:pic>
              <p:nvPicPr>
                <p:cNvPr id="69686" name="Picture 54" descr="MCj0079210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010" y="5292"/>
                  <a:ext cx="601" cy="16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687" name="Picture 55" descr="MCj0079210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50" y="5472"/>
                  <a:ext cx="601" cy="16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688" name="Picture 56" descr="MCj0079210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90" y="5652"/>
                  <a:ext cx="601" cy="16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69689" name="AutoShape 57"/>
              <p:cNvCxnSpPr>
                <a:cxnSpLocks noChangeShapeType="1"/>
              </p:cNvCxnSpPr>
              <p:nvPr/>
            </p:nvCxnSpPr>
            <p:spPr bwMode="auto">
              <a:xfrm rot="16200000">
                <a:off x="7124701" y="4230687"/>
                <a:ext cx="1219200" cy="371475"/>
              </a:xfrm>
              <a:prstGeom prst="curvedConnector4">
                <a:avLst>
                  <a:gd name="adj1" fmla="val 28569"/>
                  <a:gd name="adj2" fmla="val 159731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690" name="AutoShape 58"/>
              <p:cNvCxnSpPr>
                <a:cxnSpLocks noChangeShapeType="1"/>
              </p:cNvCxnSpPr>
              <p:nvPr/>
            </p:nvCxnSpPr>
            <p:spPr bwMode="auto">
              <a:xfrm rot="5400000" flipH="1">
                <a:off x="6832600" y="4310063"/>
                <a:ext cx="987425" cy="444500"/>
              </a:xfrm>
              <a:prstGeom prst="curvedConnector4">
                <a:avLst>
                  <a:gd name="adj1" fmla="val 23528"/>
                  <a:gd name="adj2" fmla="val 1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691" name="AutoShape 59"/>
              <p:cNvCxnSpPr>
                <a:cxnSpLocks noChangeShapeType="1"/>
              </p:cNvCxnSpPr>
              <p:nvPr/>
            </p:nvCxnSpPr>
            <p:spPr bwMode="auto">
              <a:xfrm rot="5400000" flipH="1">
                <a:off x="6825456" y="3051969"/>
                <a:ext cx="322263" cy="606425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692" name="AutoShape 60"/>
              <p:cNvCxnSpPr>
                <a:cxnSpLocks noChangeShapeType="1"/>
              </p:cNvCxnSpPr>
              <p:nvPr/>
            </p:nvCxnSpPr>
            <p:spPr bwMode="auto">
              <a:xfrm rot="5400000" flipH="1">
                <a:off x="6994525" y="2882900"/>
                <a:ext cx="206375" cy="828675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693" name="AutoShape 61"/>
              <p:cNvCxnSpPr>
                <a:cxnSpLocks noChangeShapeType="1"/>
              </p:cNvCxnSpPr>
              <p:nvPr/>
            </p:nvCxnSpPr>
            <p:spPr bwMode="auto">
              <a:xfrm rot="5400000" flipH="1">
                <a:off x="7239794" y="4717256"/>
                <a:ext cx="581025" cy="36513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694" name="Rectangle 62"/>
              <p:cNvSpPr>
                <a:spLocks noChangeArrowheads="1"/>
              </p:cNvSpPr>
              <p:nvPr/>
            </p:nvSpPr>
            <p:spPr bwMode="auto">
              <a:xfrm>
                <a:off x="6164263" y="4883150"/>
                <a:ext cx="2894012" cy="1857375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95" name="Text Box 63"/>
              <p:cNvSpPr txBox="1">
                <a:spLocks noChangeArrowheads="1"/>
              </p:cNvSpPr>
              <p:nvPr/>
            </p:nvSpPr>
            <p:spPr bwMode="auto">
              <a:xfrm>
                <a:off x="6621463" y="1128713"/>
                <a:ext cx="2003425" cy="581025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eaLnBrk="0" hangingPunct="0"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sz="1000" b="1">
                    <a:solidFill>
                      <a:srgbClr val="003366"/>
                    </a:solidFill>
                    <a:latin typeface="Arial" charset="0"/>
                  </a:rPr>
                  <a:t>Stockage et sécurisation des données </a:t>
                </a:r>
                <a:endParaRPr lang="fr-FR" sz="900">
                  <a:latin typeface="Arial" charset="0"/>
                </a:endParaRPr>
              </a:p>
              <a:p>
                <a:r>
                  <a:rPr lang="fr-FR" sz="1000" b="1">
                    <a:solidFill>
                      <a:srgbClr val="003366"/>
                    </a:solidFill>
                    <a:latin typeface="Arial" charset="0"/>
                  </a:rPr>
                  <a:t>Mise à disposition aux utilisateurs  INRA</a:t>
                </a:r>
                <a:endParaRPr lang="fr-FR" sz="1800">
                  <a:latin typeface="Arial" charset="0"/>
                </a:endParaRPr>
              </a:p>
            </p:txBody>
          </p:sp>
          <p:sp>
            <p:nvSpPr>
              <p:cNvPr id="69699" name="Text Box 67"/>
              <p:cNvSpPr txBox="1">
                <a:spLocks noChangeArrowheads="1"/>
              </p:cNvSpPr>
              <p:nvPr/>
            </p:nvSpPr>
            <p:spPr bwMode="auto">
              <a:xfrm>
                <a:off x="6115050" y="58738"/>
                <a:ext cx="3005138" cy="231775"/>
              </a:xfrm>
              <a:prstGeom prst="rect">
                <a:avLst/>
              </a:prstGeom>
              <a:solidFill>
                <a:srgbClr val="FF99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fr-FR" sz="1200" b="1">
                    <a:solidFill>
                      <a:srgbClr val="FFFFFF"/>
                    </a:solidFill>
                    <a:latin typeface="Arial" charset="0"/>
                  </a:rPr>
                  <a:t>UIC JOUY-EN-JOSAS</a:t>
                </a:r>
                <a:endParaRPr lang="fr-FR" sz="1800">
                  <a:latin typeface="Arial" charset="0"/>
                </a:endParaRPr>
              </a:p>
            </p:txBody>
          </p:sp>
          <p:sp>
            <p:nvSpPr>
              <p:cNvPr id="69702" name="Text Box 70"/>
              <p:cNvSpPr txBox="1">
                <a:spLocks noChangeArrowheads="1"/>
              </p:cNvSpPr>
              <p:nvPr/>
            </p:nvSpPr>
            <p:spPr bwMode="auto">
              <a:xfrm>
                <a:off x="6108700" y="69850"/>
                <a:ext cx="3005138" cy="2587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fr-FR" sz="1200" b="1">
                    <a:solidFill>
                      <a:srgbClr val="FFFFFF"/>
                    </a:solidFill>
                    <a:latin typeface="Arial" charset="0"/>
                  </a:rPr>
                  <a:t>UIC JOUY-EN-JOSAS</a:t>
                </a:r>
                <a:endParaRPr lang="fr-FR" sz="1800">
                  <a:latin typeface="Arial" charset="0"/>
                </a:endParaRPr>
              </a:p>
            </p:txBody>
          </p:sp>
        </p:grpSp>
        <p:cxnSp>
          <p:nvCxnSpPr>
            <p:cNvPr id="69664" name="AutoShape 32"/>
            <p:cNvCxnSpPr>
              <a:cxnSpLocks noChangeShapeType="1"/>
            </p:cNvCxnSpPr>
            <p:nvPr/>
          </p:nvCxnSpPr>
          <p:spPr bwMode="auto">
            <a:xfrm flipV="1">
              <a:off x="5538788" y="233363"/>
              <a:ext cx="581025" cy="5978525"/>
            </a:xfrm>
            <a:prstGeom prst="bentConnector3">
              <a:avLst>
                <a:gd name="adj1" fmla="val 57231"/>
              </a:avLst>
            </a:prstGeom>
            <a:noFill/>
            <a:ln w="25400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97" name="Text Box 65"/>
            <p:cNvSpPr txBox="1">
              <a:spLocks noChangeArrowheads="1"/>
            </p:cNvSpPr>
            <p:nvPr/>
          </p:nvSpPr>
          <p:spPr bwMode="auto">
            <a:xfrm>
              <a:off x="5327650" y="3078163"/>
              <a:ext cx="1355725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400" b="1">
                  <a:solidFill>
                    <a:srgbClr val="FF0000"/>
                  </a:solidFill>
                  <a:latin typeface="Arial" charset="0"/>
                </a:rPr>
                <a:t>Transfert scp sécurisé</a:t>
              </a:r>
              <a:endParaRPr lang="fr-FR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3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53" descr="climin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4448"/>
          <a:stretch/>
        </p:blipFill>
        <p:spPr bwMode="auto">
          <a:xfrm>
            <a:off x="179512" y="1064716"/>
            <a:ext cx="4608512" cy="1686264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81334" y="2996952"/>
            <a:ext cx="4608512" cy="291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600" dirty="0">
                <a:solidFill>
                  <a:srgbClr val="003366"/>
                </a:solidFill>
                <a:latin typeface="Arial" charset="0"/>
              </a:rPr>
              <a:t>La base compte 356 postes répertoriés.</a:t>
            </a:r>
          </a:p>
          <a:p>
            <a:pPr>
              <a:spcBef>
                <a:spcPct val="30000"/>
              </a:spcBef>
            </a:pPr>
            <a:r>
              <a:rPr lang="fr-FR" sz="1600" dirty="0" smtClean="0">
                <a:solidFill>
                  <a:srgbClr val="003366"/>
                </a:solidFill>
                <a:latin typeface="Arial" charset="0"/>
              </a:rPr>
              <a:t>47 </a:t>
            </a:r>
            <a:r>
              <a:rPr lang="fr-FR" sz="1600" dirty="0">
                <a:solidFill>
                  <a:srgbClr val="003366"/>
                </a:solidFill>
                <a:latin typeface="Arial" charset="0"/>
              </a:rPr>
              <a:t>postes INRA en activité et 47 Postes MF (RIC).</a:t>
            </a:r>
          </a:p>
          <a:p>
            <a:pPr>
              <a:spcBef>
                <a:spcPct val="30000"/>
              </a:spcBef>
            </a:pPr>
            <a:r>
              <a:rPr lang="fr-FR" sz="1600" dirty="0">
                <a:solidFill>
                  <a:srgbClr val="003366"/>
                </a:solidFill>
                <a:latin typeface="Arial" charset="0"/>
              </a:rPr>
              <a:t>La plupart des postes ont 40 ans de données.</a:t>
            </a:r>
          </a:p>
          <a:p>
            <a:pPr>
              <a:spcBef>
                <a:spcPct val="30000"/>
              </a:spcBef>
            </a:pPr>
            <a:r>
              <a:rPr lang="fr-FR" sz="1600" dirty="0">
                <a:solidFill>
                  <a:srgbClr val="003366"/>
                </a:solidFill>
                <a:latin typeface="Arial" charset="0"/>
              </a:rPr>
              <a:t>	Versailles depuis 1928</a:t>
            </a:r>
          </a:p>
          <a:p>
            <a:pPr>
              <a:spcBef>
                <a:spcPct val="30000"/>
              </a:spcBef>
            </a:pPr>
            <a:r>
              <a:rPr lang="fr-FR" sz="1600" dirty="0">
                <a:solidFill>
                  <a:srgbClr val="003366"/>
                </a:solidFill>
                <a:latin typeface="Arial" charset="0"/>
              </a:rPr>
              <a:t>	Montpellier depuis 1920.</a:t>
            </a:r>
          </a:p>
          <a:p>
            <a:pPr>
              <a:spcBef>
                <a:spcPct val="30000"/>
              </a:spcBef>
            </a:pPr>
            <a:r>
              <a:rPr lang="fr-FR" sz="1600" dirty="0">
                <a:solidFill>
                  <a:srgbClr val="003366"/>
                </a:solidFill>
                <a:latin typeface="Arial" charset="0"/>
              </a:rPr>
              <a:t>- Données horaires, journalières (observées et calculées), décadaires, mensuelles, annuelles.</a:t>
            </a:r>
          </a:p>
          <a:p>
            <a:pPr>
              <a:spcBef>
                <a:spcPct val="30000"/>
              </a:spcBef>
            </a:pPr>
            <a:endParaRPr lang="fr-FR" dirty="0">
              <a:solidFill>
                <a:srgbClr val="003366"/>
              </a:solidFill>
              <a:latin typeface="Arial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953759" y="1547027"/>
            <a:ext cx="3938721" cy="3305818"/>
            <a:chOff x="4953759" y="1547027"/>
            <a:chExt cx="3938721" cy="3305818"/>
          </a:xfrm>
        </p:grpSpPr>
        <p:pic>
          <p:nvPicPr>
            <p:cNvPr id="4" name="Picture 1055" descr="climati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759" y="1547027"/>
              <a:ext cx="3938721" cy="2674061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5194921" y="4452735"/>
              <a:ext cx="3456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https</a:t>
              </a:r>
              <a:r>
                <a:rPr lang="fr-FR" sz="20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://intranet.inra.fr/climatik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9" name="Titre 1"/>
          <p:cNvSpPr txBox="1">
            <a:spLocks/>
          </p:cNvSpPr>
          <p:nvPr/>
        </p:nvSpPr>
        <p:spPr bwMode="auto">
          <a:xfrm>
            <a:off x="179512" y="274638"/>
            <a:ext cx="7543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9pPr>
          </a:lstStyle>
          <a:p>
            <a:r>
              <a:rPr lang="fr-FR" dirty="0" smtClean="0"/>
              <a:t>Base CLIMINRA et portail CLIMATIK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5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Personnel dédié 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686633"/>
              </p:ext>
            </p:extLst>
          </p:nvPr>
        </p:nvGraphicFramePr>
        <p:xfrm>
          <a:off x="1619250" y="1196975"/>
          <a:ext cx="5854700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Feuille de calcul" r:id="rId3" imgW="6581698" imgH="3781500" progId="Excel.Sheet.8">
                  <p:embed/>
                </p:oleObj>
              </mc:Choice>
              <mc:Fallback>
                <p:oleObj name="Feuille de calcul" r:id="rId3" imgW="6581698" imgH="3781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0" y="1196975"/>
                        <a:ext cx="5854700" cy="378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9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179512" y="274638"/>
            <a:ext cx="7543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9pPr>
          </a:lstStyle>
          <a:p>
            <a:r>
              <a:rPr lang="fr-FR" dirty="0" smtClean="0"/>
              <a:t>Base CLIMINRA et portail CLIMATIK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59085"/>
            <a:ext cx="896461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55576" y="5219908"/>
            <a:ext cx="797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00B050"/>
                </a:solidFill>
                <a:latin typeface="+mn-lt"/>
              </a:rPr>
              <a:t>Une utilisation en hausse régulière 500 téléchargements/mois</a:t>
            </a:r>
            <a:endParaRPr lang="fr-FR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86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642845" y="2204864"/>
            <a:ext cx="1961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00B050"/>
                </a:solidFill>
                <a:latin typeface="+mn-lt"/>
              </a:rPr>
              <a:t>82 % des données téléchargées </a:t>
            </a:r>
            <a:br>
              <a:rPr lang="fr-FR" sz="1800" dirty="0" smtClean="0">
                <a:solidFill>
                  <a:srgbClr val="00B050"/>
                </a:solidFill>
                <a:latin typeface="+mn-lt"/>
              </a:rPr>
            </a:br>
            <a:r>
              <a:rPr lang="fr-FR" sz="1800" dirty="0" smtClean="0">
                <a:solidFill>
                  <a:srgbClr val="00B050"/>
                </a:solidFill>
                <a:latin typeface="+mn-lt"/>
              </a:rPr>
              <a:t>concernent les départements</a:t>
            </a:r>
            <a:br>
              <a:rPr lang="fr-FR" sz="1800" dirty="0" smtClean="0">
                <a:solidFill>
                  <a:srgbClr val="00B050"/>
                </a:solidFill>
                <a:latin typeface="+mn-lt"/>
              </a:rPr>
            </a:br>
            <a:r>
              <a:rPr lang="fr-FR" sz="1800" dirty="0" smtClean="0">
                <a:solidFill>
                  <a:srgbClr val="00B050"/>
                </a:solidFill>
                <a:latin typeface="+mn-lt"/>
              </a:rPr>
              <a:t>EA, GAP, SAD, SPE, EFPA</a:t>
            </a:r>
            <a:endParaRPr lang="fr-FR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79512" y="274638"/>
            <a:ext cx="7543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9pPr>
          </a:lstStyle>
          <a:p>
            <a:r>
              <a:rPr lang="fr-FR" dirty="0" smtClean="0"/>
              <a:t>Base CLIMINRA et portail CLIMATIK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5" y="1268760"/>
            <a:ext cx="553363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9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179512" y="274638"/>
            <a:ext cx="7543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9pPr>
          </a:lstStyle>
          <a:p>
            <a:r>
              <a:rPr lang="fr-FR" dirty="0" smtClean="0"/>
              <a:t>Base CLIMINRA et portail CLIMATIK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 rotWithShape="1">
          <a:blip r:embed="rId2" cstate="print"/>
          <a:srcRect l="5812" r="49563" b="760"/>
          <a:stretch/>
        </p:blipFill>
        <p:spPr bwMode="auto">
          <a:xfrm>
            <a:off x="1547664" y="908050"/>
            <a:ext cx="6336392" cy="5041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23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179512" y="-84732"/>
            <a:ext cx="7543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EC000"/>
                </a:solidFill>
                <a:latin typeface="Arial" charset="0"/>
              </a:defRPr>
            </a:lvl9pPr>
          </a:lstStyle>
          <a:p>
            <a:r>
              <a:rPr lang="fr-FR" dirty="0" smtClean="0"/>
              <a:t>Base CLIMINRA et portail CLIMATIK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3849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86" y="3451249"/>
            <a:ext cx="63849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7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me-exposes-oral-1">
  <a:themeElements>
    <a:clrScheme name="Trame-exposes-oral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me-exposes-oral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me-exposes-oral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-exposes-oral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-exposes-oral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-exposes-oral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-exposes-oral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-exposes-oral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-exposes-oral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-exposes-oral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-exposes-oral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-exposes-oral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-exposes-oral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-exposes-oral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Trame-exposes-oral-1</Template>
  <TotalTime>7721</TotalTime>
  <Words>230</Words>
  <Application>Microsoft Office PowerPoint</Application>
  <PresentationFormat>Affichage à l'écran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Trame-exposes-oral-1</vt:lpstr>
      <vt:lpstr>Feuille de calcul</vt:lpstr>
      <vt:lpstr>Observations et bases de données Climat actuel</vt:lpstr>
      <vt:lpstr>Réseau agroclimatique INRA</vt:lpstr>
      <vt:lpstr>Réseau agroclimatique INRA</vt:lpstr>
      <vt:lpstr>Présentation PowerPoint</vt:lpstr>
      <vt:lpstr>Personnel dédié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</vt:lpstr>
    </vt:vector>
  </TitlesOfParts>
  <Company>INRA Département 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</dc:creator>
  <cp:lastModifiedBy>pbertuzzi</cp:lastModifiedBy>
  <cp:revision>421</cp:revision>
  <cp:lastPrinted>2012-05-11T04:20:10Z</cp:lastPrinted>
  <dcterms:created xsi:type="dcterms:W3CDTF">2007-12-11T05:40:03Z</dcterms:created>
  <dcterms:modified xsi:type="dcterms:W3CDTF">2012-10-03T08:42:36Z</dcterms:modified>
</cp:coreProperties>
</file>