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277" r:id="rId2"/>
    <p:sldId id="352" r:id="rId3"/>
    <p:sldId id="293" r:id="rId4"/>
    <p:sldId id="348" r:id="rId5"/>
    <p:sldId id="340" r:id="rId6"/>
    <p:sldId id="347" r:id="rId7"/>
    <p:sldId id="349" r:id="rId8"/>
    <p:sldId id="350" r:id="rId9"/>
    <p:sldId id="351" r:id="rId10"/>
  </p:sldIdLst>
  <p:sldSz cx="9144000" cy="6858000" type="screen4x3"/>
  <p:notesSz cx="6877050" cy="100028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jolaine Deschamps" initials="MD" lastIdx="3" clrIdx="0"/>
  <p:cmAuthor id="1" name="pbertuzzi" initials="pb" lastIdx="4" clrIdx="1"/>
  <p:cmAuthor id="2" name="Guy Richard" initials="GRI" lastIdx="2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00"/>
    <a:srgbClr val="006600"/>
    <a:srgbClr val="D2DEB0"/>
    <a:srgbClr val="CC6600"/>
    <a:srgbClr val="004600"/>
    <a:srgbClr val="FF3399"/>
    <a:srgbClr val="FFCC00"/>
    <a:srgbClr val="FFFF99"/>
    <a:srgbClr val="38CA7A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76" autoAdjust="0"/>
    <p:restoredTop sz="83729" autoAdjust="0"/>
  </p:normalViewPr>
  <p:slideViewPr>
    <p:cSldViewPr>
      <p:cViewPr>
        <p:scale>
          <a:sx n="66" d="100"/>
          <a:sy n="66" d="100"/>
        </p:scale>
        <p:origin x="-2958" y="-11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13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80260" cy="501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defTabSz="925897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6791" y="1"/>
            <a:ext cx="2980260" cy="501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r" defTabSz="925897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01687"/>
            <a:ext cx="2980260" cy="501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defTabSz="925897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6791" y="9501687"/>
            <a:ext cx="2980260" cy="501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r" defTabSz="925897">
              <a:defRPr sz="1200"/>
            </a:lvl1pPr>
          </a:lstStyle>
          <a:p>
            <a:pPr>
              <a:defRPr/>
            </a:pPr>
            <a:fld id="{D3DB561A-AD4A-4E55-9A00-EC28E36776D3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33610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80260" cy="501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defTabSz="925897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5253" y="1"/>
            <a:ext cx="2980260" cy="501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r" defTabSz="925897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50888"/>
            <a:ext cx="5000625" cy="3749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1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399" y="4752396"/>
            <a:ext cx="5502255" cy="4501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61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00137"/>
            <a:ext cx="2980260" cy="50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defTabSz="925897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61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5253" y="9500137"/>
            <a:ext cx="2980260" cy="50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r" defTabSz="925897">
              <a:defRPr sz="1200"/>
            </a:lvl1pPr>
          </a:lstStyle>
          <a:p>
            <a:pPr>
              <a:defRPr/>
            </a:pPr>
            <a:fld id="{966B1683-F22B-4460-BCBF-046BBCB6437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38788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Volontairement</a:t>
            </a:r>
            <a:r>
              <a:rPr lang="fr-FR" baseline="0" dirty="0" smtClean="0"/>
              <a:t> en chevauchement des autres pôles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6B1683-F22B-4460-BCBF-046BBCB6437F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36671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53085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53085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8313" y="1052513"/>
            <a:ext cx="4038600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9313" y="1052513"/>
            <a:ext cx="4038600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132138" y="-92075"/>
            <a:ext cx="2879725" cy="124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0" y="6021288"/>
            <a:ext cx="9144000" cy="936725"/>
          </a:xfrm>
          <a:prstGeom prst="rect">
            <a:avLst/>
          </a:prstGeom>
          <a:solidFill>
            <a:srgbClr val="8EC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 dirty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274638"/>
            <a:ext cx="7543800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052513"/>
            <a:ext cx="82296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Texte</a:t>
            </a:r>
          </a:p>
          <a:p>
            <a:pPr lvl="2"/>
            <a:endParaRPr lang="fr-FR" smtClean="0"/>
          </a:p>
        </p:txBody>
      </p:sp>
      <p:pic>
        <p:nvPicPr>
          <p:cNvPr id="1030" name="Picture 13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40650" y="6175771"/>
            <a:ext cx="1403350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9"/>
          <p:cNvSpPr txBox="1">
            <a:spLocks noChangeArrowheads="1"/>
          </p:cNvSpPr>
          <p:nvPr userDrawn="1"/>
        </p:nvSpPr>
        <p:spPr bwMode="auto">
          <a:xfrm>
            <a:off x="6000750" y="6093296"/>
            <a:ext cx="1857375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fr-FR" sz="1200" dirty="0">
                <a:solidFill>
                  <a:schemeClr val="bg1"/>
                </a:solidFill>
                <a:latin typeface="Arial" charset="0"/>
              </a:rPr>
              <a:t>             Alimentation</a:t>
            </a:r>
          </a:p>
          <a:p>
            <a:pPr>
              <a:lnSpc>
                <a:spcPct val="130000"/>
              </a:lnSpc>
              <a:defRPr/>
            </a:pPr>
            <a:r>
              <a:rPr lang="fr-FR" sz="1200" dirty="0">
                <a:solidFill>
                  <a:schemeClr val="bg1"/>
                </a:solidFill>
                <a:latin typeface="Arial" charset="0"/>
              </a:rPr>
              <a:t>Agriculture</a:t>
            </a:r>
            <a:br>
              <a:rPr lang="fr-FR" sz="1200" dirty="0">
                <a:solidFill>
                  <a:schemeClr val="bg1"/>
                </a:solidFill>
                <a:latin typeface="Arial" charset="0"/>
              </a:rPr>
            </a:br>
            <a:r>
              <a:rPr lang="fr-FR" sz="1200" dirty="0">
                <a:solidFill>
                  <a:schemeClr val="bg1"/>
                </a:solidFill>
                <a:latin typeface="Arial" charset="0"/>
              </a:rPr>
              <a:t>             Environnement</a:t>
            </a:r>
          </a:p>
        </p:txBody>
      </p:sp>
      <p:sp>
        <p:nvSpPr>
          <p:cNvPr id="8" name="Text Box 9"/>
          <p:cNvSpPr txBox="1">
            <a:spLocks noChangeArrowheads="1"/>
          </p:cNvSpPr>
          <p:nvPr userDrawn="1"/>
        </p:nvSpPr>
        <p:spPr bwMode="auto">
          <a:xfrm>
            <a:off x="395536" y="6093296"/>
            <a:ext cx="2448272" cy="812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fr-FR" sz="1200" dirty="0" smtClean="0">
                <a:solidFill>
                  <a:schemeClr val="bg1"/>
                </a:solidFill>
                <a:latin typeface="Arial" charset="0"/>
              </a:rPr>
              <a:t>Réunion SIOEA</a:t>
            </a:r>
          </a:p>
          <a:p>
            <a:pPr>
              <a:lnSpc>
                <a:spcPct val="130000"/>
              </a:lnSpc>
              <a:defRPr/>
            </a:pPr>
            <a:r>
              <a:rPr lang="fr-FR" sz="1200" dirty="0" smtClean="0">
                <a:solidFill>
                  <a:schemeClr val="bg1"/>
                </a:solidFill>
                <a:latin typeface="Arial" charset="0"/>
              </a:rPr>
              <a:t>Département EA - EFPA</a:t>
            </a:r>
          </a:p>
          <a:p>
            <a:pPr>
              <a:lnSpc>
                <a:spcPct val="130000"/>
              </a:lnSpc>
              <a:defRPr/>
            </a:pPr>
            <a:r>
              <a:rPr lang="fr-FR" sz="1200" dirty="0" smtClean="0">
                <a:solidFill>
                  <a:schemeClr val="bg1"/>
                </a:solidFill>
                <a:latin typeface="Arial" charset="0"/>
              </a:rPr>
              <a:t>3 Octobre 2012</a:t>
            </a:r>
            <a:endParaRPr lang="fr-FR" sz="1200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8E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8EC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8EC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8EC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8EC0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8EC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8EC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8EC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8EC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rgbClr val="0066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20000"/>
        <a:buFont typeface="Wingdings" pitchFamily="2" charset="2"/>
        <a:buChar char="ü"/>
        <a:defRPr sz="2400">
          <a:solidFill>
            <a:srgbClr val="00808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66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re 1"/>
          <p:cNvSpPr>
            <a:spLocks noGrp="1"/>
          </p:cNvSpPr>
          <p:nvPr>
            <p:ph type="ctrTitle"/>
          </p:nvPr>
        </p:nvSpPr>
        <p:spPr>
          <a:xfrm>
            <a:off x="755576" y="1410345"/>
            <a:ext cx="7702624" cy="2162671"/>
          </a:xfrm>
        </p:spPr>
        <p:txBody>
          <a:bodyPr/>
          <a:lstStyle/>
          <a:p>
            <a:pPr algn="ctr"/>
            <a:r>
              <a:rPr lang="fr-FR" sz="4800" dirty="0" smtClean="0">
                <a:solidFill>
                  <a:srgbClr val="669900"/>
                </a:solidFill>
              </a:rPr>
              <a:t>Pole Transversal</a:t>
            </a:r>
            <a:br>
              <a:rPr lang="fr-FR" sz="4800" dirty="0" smtClean="0">
                <a:solidFill>
                  <a:srgbClr val="669900"/>
                </a:solidFill>
              </a:rPr>
            </a:br>
            <a:r>
              <a:rPr lang="fr-FR" sz="4800" dirty="0" smtClean="0">
                <a:solidFill>
                  <a:srgbClr val="669900"/>
                </a:solidFill>
              </a:rPr>
              <a:t>du CATI SIOEA</a:t>
            </a:r>
            <a:endParaRPr lang="fr-FR" sz="4400" i="1" dirty="0" smtClean="0">
              <a:solidFill>
                <a:srgbClr val="6699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103346" y="4221088"/>
            <a:ext cx="27086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solidFill>
                  <a:srgbClr val="669900"/>
                </a:solidFill>
                <a:latin typeface="+mn-lt"/>
              </a:rPr>
              <a:t>Alain BENARD</a:t>
            </a:r>
            <a:br>
              <a:rPr lang="fr-FR" dirty="0" smtClean="0">
                <a:solidFill>
                  <a:srgbClr val="669900"/>
                </a:solidFill>
                <a:latin typeface="+mn-lt"/>
              </a:rPr>
            </a:br>
            <a:r>
              <a:rPr lang="fr-FR" dirty="0" smtClean="0">
                <a:solidFill>
                  <a:srgbClr val="669900"/>
                </a:solidFill>
                <a:latin typeface="+mn-lt"/>
              </a:rPr>
              <a:t>Patrick BERTUZZI</a:t>
            </a:r>
            <a:br>
              <a:rPr lang="fr-FR" dirty="0" smtClean="0">
                <a:solidFill>
                  <a:srgbClr val="669900"/>
                </a:solidFill>
                <a:latin typeface="+mn-lt"/>
              </a:rPr>
            </a:br>
            <a:r>
              <a:rPr lang="fr-FR" dirty="0" smtClean="0">
                <a:solidFill>
                  <a:srgbClr val="669900"/>
                </a:solidFill>
                <a:latin typeface="+mn-lt"/>
              </a:rPr>
              <a:t>Pierre CELLIER </a:t>
            </a:r>
            <a:endParaRPr lang="fr-FR" dirty="0">
              <a:solidFill>
                <a:srgbClr val="669900"/>
              </a:solidFill>
              <a:latin typeface="+mn-lt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496944" cy="4320480"/>
          </a:xfrm>
        </p:spPr>
        <p:txBody>
          <a:bodyPr/>
          <a:lstStyle/>
          <a:p>
            <a:r>
              <a:rPr lang="fr-FR" sz="2400" dirty="0" smtClean="0"/>
              <a:t>Positionnement du pôle (rappel)</a:t>
            </a:r>
          </a:p>
          <a:p>
            <a:r>
              <a:rPr lang="fr-FR" sz="2400" dirty="0" smtClean="0"/>
              <a:t>Constitution</a:t>
            </a:r>
          </a:p>
          <a:p>
            <a:r>
              <a:rPr lang="fr-FR" sz="2400" dirty="0" smtClean="0"/>
              <a:t>Questions à traiter</a:t>
            </a:r>
          </a:p>
          <a:p>
            <a:r>
              <a:rPr lang="fr-FR" sz="2400" dirty="0" smtClean="0"/>
              <a:t>Mutualisation</a:t>
            </a:r>
          </a:p>
          <a:p>
            <a:r>
              <a:rPr lang="fr-FR" sz="2400" dirty="0" smtClean="0"/>
              <a:t>Engagement</a:t>
            </a:r>
          </a:p>
          <a:p>
            <a:pPr>
              <a:buNone/>
            </a:pPr>
            <a:endParaRPr lang="fr-FR" sz="2400" dirty="0"/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179512" y="260648"/>
            <a:ext cx="9468544" cy="849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9pPr>
          </a:lstStyle>
          <a:p>
            <a:r>
              <a:rPr lang="fr-FR" dirty="0" smtClean="0"/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2140073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 rot="16200000">
            <a:off x="827585" y="3717032"/>
            <a:ext cx="3240360" cy="1224136"/>
          </a:xfrm>
          <a:prstGeom prst="rect">
            <a:avLst/>
          </a:prstGeom>
          <a:ln>
            <a:solidFill>
              <a:schemeClr val="accent1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accent2">
                    <a:lumMod val="75000"/>
                  </a:schemeClr>
                </a:solidFill>
              </a:rPr>
              <a:t>Pôle 1</a:t>
            </a:r>
            <a:br>
              <a:rPr lang="fr-FR" sz="20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fr-FR" sz="2000" b="1" dirty="0" smtClean="0">
                <a:solidFill>
                  <a:schemeClr val="accent2">
                    <a:lumMod val="75000"/>
                  </a:schemeClr>
                </a:solidFill>
              </a:rPr>
              <a:t> SI  Agroclimatique</a:t>
            </a:r>
            <a:r>
              <a:rPr lang="fr-FR" sz="2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r-FR" sz="1800" dirty="0" smtClean="0">
                <a:solidFill>
                  <a:schemeClr val="accent2">
                    <a:lumMod val="75000"/>
                  </a:schemeClr>
                </a:solidFill>
              </a:rPr>
              <a:t>+ Autre bases climat dépendantes</a:t>
            </a:r>
            <a:endParaRPr lang="fr-FR" sz="1600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 rot="16200000">
            <a:off x="2195737" y="3717032"/>
            <a:ext cx="3240360" cy="1224136"/>
          </a:xfrm>
          <a:prstGeom prst="rect">
            <a:avLst/>
          </a:prstGeom>
          <a:solidFill>
            <a:srgbClr val="CC6600">
              <a:alpha val="29000"/>
            </a:srgbClr>
          </a:solidFill>
          <a:ln>
            <a:solidFill>
              <a:srgbClr val="CC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rgbClr val="CC6600"/>
                </a:solidFill>
              </a:rPr>
              <a:t>Pôle 2 </a:t>
            </a:r>
            <a:br>
              <a:rPr lang="pt-BR" sz="2000" b="1" dirty="0" smtClean="0">
                <a:solidFill>
                  <a:srgbClr val="CC6600"/>
                </a:solidFill>
              </a:rPr>
            </a:br>
            <a:r>
              <a:rPr lang="pt-BR" sz="2000" b="1" dirty="0" smtClean="0">
                <a:solidFill>
                  <a:srgbClr val="CC6600"/>
                </a:solidFill>
              </a:rPr>
              <a:t>SI  SOL</a:t>
            </a:r>
            <a:r>
              <a:rPr lang="pt-BR" sz="2000" dirty="0" smtClean="0">
                <a:solidFill>
                  <a:srgbClr val="CC6600"/>
                </a:solidFill>
              </a:rPr>
              <a:t/>
            </a:r>
            <a:br>
              <a:rPr lang="pt-BR" sz="2000" dirty="0" smtClean="0">
                <a:solidFill>
                  <a:srgbClr val="CC6600"/>
                </a:solidFill>
              </a:rPr>
            </a:br>
            <a:r>
              <a:rPr lang="pt-BR" sz="1800" dirty="0" smtClean="0">
                <a:solidFill>
                  <a:srgbClr val="CC6600"/>
                </a:solidFill>
              </a:rPr>
              <a:t>Donesol, RMQS, BDAT Genosol...</a:t>
            </a:r>
            <a:endParaRPr lang="fr-FR" sz="1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 rot="16200000">
            <a:off x="3563888" y="3717033"/>
            <a:ext cx="3240360" cy="1224136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accent2">
                    <a:lumMod val="50000"/>
                  </a:schemeClr>
                </a:solidFill>
              </a:rPr>
              <a:t>P</a:t>
            </a:r>
            <a:r>
              <a:rPr lang="fr-FR" sz="2000" b="1" dirty="0" smtClean="0">
                <a:solidFill>
                  <a:schemeClr val="accent2">
                    <a:lumMod val="50000"/>
                  </a:schemeClr>
                </a:solidFill>
              </a:rPr>
              <a:t>ôle </a:t>
            </a:r>
            <a:r>
              <a:rPr lang="fr-FR" sz="2000" b="1" dirty="0">
                <a:solidFill>
                  <a:schemeClr val="accent2">
                    <a:lumMod val="50000"/>
                  </a:schemeClr>
                </a:solidFill>
              </a:rPr>
              <a:t>3 </a:t>
            </a:r>
            <a:r>
              <a:rPr lang="fr-FR" sz="2000" b="1" dirty="0" smtClean="0">
                <a:solidFill>
                  <a:schemeClr val="accent2">
                    <a:lumMod val="50000"/>
                  </a:schemeClr>
                </a:solidFill>
              </a:rPr>
              <a:t> SI SOERE</a:t>
            </a:r>
            <a:br>
              <a:rPr lang="fr-FR" sz="20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1800" i="1" dirty="0" smtClean="0">
                <a:solidFill>
                  <a:schemeClr val="accent2">
                    <a:lumMod val="50000"/>
                  </a:schemeClr>
                </a:solidFill>
              </a:rPr>
              <a:t>ACBB, PRO, OMERE, AGRYS, FORETS, LACS, PFC ….</a:t>
            </a:r>
            <a:endParaRPr lang="fr-FR" sz="18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rot="16200000">
            <a:off x="4932040" y="3717033"/>
            <a:ext cx="3240360" cy="1224136"/>
          </a:xfrm>
          <a:prstGeom prst="rect">
            <a:avLst/>
          </a:prstGeom>
          <a:solidFill>
            <a:srgbClr val="7030A0">
              <a:alpha val="47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accent2">
                    <a:lumMod val="50000"/>
                  </a:schemeClr>
                </a:solidFill>
              </a:rPr>
              <a:t>Pôle 4 </a:t>
            </a:r>
            <a:br>
              <a:rPr lang="fr-FR" sz="20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fr-FR" sz="2000" b="1" dirty="0" smtClean="0">
                <a:solidFill>
                  <a:schemeClr val="accent2">
                    <a:lumMod val="50000"/>
                  </a:schemeClr>
                </a:solidFill>
              </a:rPr>
              <a:t>Itinéraires et suivi </a:t>
            </a:r>
            <a:r>
              <a:rPr lang="fr-FR" sz="2000" dirty="0" smtClean="0">
                <a:solidFill>
                  <a:schemeClr val="accent2">
                    <a:lumMod val="50000"/>
                  </a:schemeClr>
                </a:solidFill>
              </a:rPr>
              <a:t>Systèmes de Culture</a:t>
            </a:r>
            <a:endParaRPr lang="fr-FR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9" name="Titre 1"/>
          <p:cNvSpPr txBox="1">
            <a:spLocks/>
          </p:cNvSpPr>
          <p:nvPr/>
        </p:nvSpPr>
        <p:spPr bwMode="auto">
          <a:xfrm>
            <a:off x="179512" y="260648"/>
            <a:ext cx="8712968" cy="849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9pPr>
          </a:lstStyle>
          <a:p>
            <a:r>
              <a:rPr lang="fr-FR" dirty="0" smtClean="0"/>
              <a:t>Positionnement du pôle</a:t>
            </a:r>
            <a:endParaRPr lang="fr-FR" sz="2000" i="1" dirty="0"/>
          </a:p>
        </p:txBody>
      </p:sp>
      <p:sp>
        <p:nvSpPr>
          <p:cNvPr id="9" name="Rectangle 8"/>
          <p:cNvSpPr/>
          <p:nvPr/>
        </p:nvSpPr>
        <p:spPr>
          <a:xfrm>
            <a:off x="1835696" y="1844824"/>
            <a:ext cx="5328592" cy="1224136"/>
          </a:xfrm>
          <a:prstGeom prst="rect">
            <a:avLst/>
          </a:prstGeom>
          <a:solidFill>
            <a:srgbClr val="FF0000">
              <a:alpha val="22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rgbClr val="FF0000"/>
                </a:solidFill>
              </a:rPr>
              <a:t>Pôle </a:t>
            </a:r>
            <a:r>
              <a:rPr lang="fr-FR" sz="2000" dirty="0" smtClean="0">
                <a:solidFill>
                  <a:srgbClr val="FF0000"/>
                </a:solidFill>
              </a:rPr>
              <a:t>transversal</a:t>
            </a:r>
            <a:br>
              <a:rPr lang="fr-FR" sz="2000" dirty="0" smtClean="0">
                <a:solidFill>
                  <a:srgbClr val="FF0000"/>
                </a:solidFill>
              </a:rPr>
            </a:br>
            <a:r>
              <a:rPr lang="fr-FR" sz="1600" i="1" dirty="0">
                <a:solidFill>
                  <a:srgbClr val="FF0000"/>
                </a:solidFill>
              </a:rPr>
              <a:t>I</a:t>
            </a:r>
            <a:r>
              <a:rPr lang="fr-FR" sz="1600" i="1" dirty="0" smtClean="0">
                <a:solidFill>
                  <a:srgbClr val="FF0000"/>
                </a:solidFill>
              </a:rPr>
              <a:t>nfrastructure serveur </a:t>
            </a:r>
            <a:r>
              <a:rPr lang="fr-FR" sz="1600" i="1" dirty="0">
                <a:solidFill>
                  <a:srgbClr val="FF0000"/>
                </a:solidFill>
              </a:rPr>
              <a:t>et/ou </a:t>
            </a:r>
            <a:r>
              <a:rPr lang="fr-FR" sz="1600" i="1" dirty="0" smtClean="0">
                <a:solidFill>
                  <a:srgbClr val="FF0000"/>
                </a:solidFill>
              </a:rPr>
              <a:t>cluster, SIG et Géomatique</a:t>
            </a:r>
            <a:endParaRPr lang="fr-FR" sz="1600" i="1" dirty="0">
              <a:solidFill>
                <a:srgbClr val="FF0000"/>
              </a:solidFill>
            </a:endParaRPr>
          </a:p>
          <a:p>
            <a:pPr algn="ctr"/>
            <a:r>
              <a:rPr lang="fr-FR" sz="1600" i="1" dirty="0">
                <a:solidFill>
                  <a:srgbClr val="FF0000"/>
                </a:solidFill>
              </a:rPr>
              <a:t>forge et autres outils collaboratifs, techniques et/ou bonnes pratiques, interopérabilités </a:t>
            </a:r>
            <a:r>
              <a:rPr lang="fr-FR" sz="1600" i="1" dirty="0" smtClean="0">
                <a:solidFill>
                  <a:srgbClr val="FF0000"/>
                </a:solidFill>
              </a:rPr>
              <a:t>des bases </a:t>
            </a:r>
            <a:endParaRPr lang="fr-FR" sz="16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429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6" grpId="0" animBg="1"/>
      <p:bldP spid="5" grpId="0" animBg="1"/>
      <p:bldP spid="7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496944" cy="4320480"/>
          </a:xfrm>
        </p:spPr>
        <p:txBody>
          <a:bodyPr/>
          <a:lstStyle/>
          <a:p>
            <a:r>
              <a:rPr lang="fr-FR" sz="2400" dirty="0" smtClean="0"/>
              <a:t>Des membres à la marge des thèmes des pôles</a:t>
            </a:r>
          </a:p>
          <a:p>
            <a:pPr lvl="1"/>
            <a:r>
              <a:rPr lang="fr-FR" sz="2000" dirty="0" smtClean="0"/>
              <a:t>Spécialiste SIG</a:t>
            </a:r>
          </a:p>
          <a:p>
            <a:pPr lvl="1"/>
            <a:r>
              <a:rPr lang="fr-FR" sz="2000" dirty="0" smtClean="0"/>
              <a:t>Spécialiste Infrastructure</a:t>
            </a:r>
          </a:p>
          <a:p>
            <a:pPr lvl="1"/>
            <a:r>
              <a:rPr lang="fr-FR" sz="2000" dirty="0" smtClean="0"/>
              <a:t>Spécialiste Interopérabilité</a:t>
            </a:r>
          </a:p>
          <a:p>
            <a:pPr lvl="1"/>
            <a:r>
              <a:rPr lang="fr-FR" sz="2000" dirty="0" smtClean="0"/>
              <a:t>Webmaster</a:t>
            </a:r>
          </a:p>
          <a:p>
            <a:pPr lvl="1"/>
            <a:r>
              <a:rPr lang="fr-FR" sz="2000" dirty="0" smtClean="0"/>
              <a:t>…</a:t>
            </a:r>
          </a:p>
          <a:p>
            <a:pPr algn="ctr">
              <a:buNone/>
            </a:pPr>
            <a:r>
              <a:rPr lang="fr-FR" dirty="0" smtClean="0"/>
              <a:t>Des compétences utiles au collectif.</a:t>
            </a:r>
          </a:p>
          <a:p>
            <a:r>
              <a:rPr lang="fr-FR" sz="2400" dirty="0" smtClean="0"/>
              <a:t>Des membres issus des pôles de manière permanente ou provisoire?</a:t>
            </a:r>
          </a:p>
          <a:p>
            <a:pPr>
              <a:buNone/>
            </a:pPr>
            <a:endParaRPr lang="fr-FR" sz="2400" dirty="0"/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179512" y="260648"/>
            <a:ext cx="9468544" cy="849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9pPr>
          </a:lstStyle>
          <a:p>
            <a:r>
              <a:rPr lang="fr-FR" dirty="0" smtClean="0"/>
              <a:t>Sa constitution</a:t>
            </a:r>
          </a:p>
        </p:txBody>
      </p:sp>
    </p:spTree>
    <p:extLst>
      <p:ext uri="{BB962C8B-B14F-4D97-AF65-F5344CB8AC3E}">
        <p14:creationId xmlns:p14="http://schemas.microsoft.com/office/powerpoint/2010/main" val="2140073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496944" cy="4320480"/>
          </a:xfrm>
        </p:spPr>
        <p:txBody>
          <a:bodyPr/>
          <a:lstStyle/>
          <a:p>
            <a:r>
              <a:rPr lang="fr-FR" sz="2400" dirty="0" smtClean="0"/>
              <a:t>Des questions qui imposent une collaboration </a:t>
            </a:r>
            <a:r>
              <a:rPr lang="fr-FR" sz="2400" dirty="0" err="1" smtClean="0"/>
              <a:t>multipôles</a:t>
            </a:r>
            <a:r>
              <a:rPr lang="fr-FR" sz="2400" dirty="0" smtClean="0"/>
              <a:t> :</a:t>
            </a:r>
          </a:p>
          <a:p>
            <a:pPr lvl="1"/>
            <a:r>
              <a:rPr lang="fr-FR" sz="2000" dirty="0" smtClean="0"/>
              <a:t>Communication du CATI</a:t>
            </a:r>
          </a:p>
          <a:p>
            <a:pPr lvl="2"/>
            <a:r>
              <a:rPr lang="fr-FR" dirty="0" smtClean="0"/>
              <a:t>Site Web. (Quid existant des anciens CATI)</a:t>
            </a:r>
          </a:p>
          <a:p>
            <a:pPr lvl="2"/>
            <a:r>
              <a:rPr lang="fr-FR" dirty="0" smtClean="0"/>
              <a:t>Lettre d’information.</a:t>
            </a:r>
          </a:p>
          <a:p>
            <a:pPr lvl="1"/>
            <a:r>
              <a:rPr lang="fr-FR" sz="2000" dirty="0" smtClean="0"/>
              <a:t>Interopérabilité des bases (source ou destination de traitements)</a:t>
            </a:r>
          </a:p>
          <a:p>
            <a:pPr lvl="2"/>
            <a:r>
              <a:rPr lang="fr-FR" dirty="0" smtClean="0"/>
              <a:t>Données sol et météo souvent au cœur de </a:t>
            </a:r>
            <a:r>
              <a:rPr lang="fr-FR" dirty="0" err="1" smtClean="0"/>
              <a:t>workflow</a:t>
            </a:r>
            <a:endParaRPr lang="fr-FR" dirty="0" smtClean="0"/>
          </a:p>
          <a:p>
            <a:pPr lvl="2"/>
            <a:r>
              <a:rPr lang="fr-FR" dirty="0" smtClean="0"/>
              <a:t>Des questions scientifiques à définir</a:t>
            </a:r>
          </a:p>
          <a:p>
            <a:pPr lvl="1"/>
            <a:r>
              <a:rPr lang="fr-FR" sz="2000" dirty="0" smtClean="0"/>
              <a:t>Infrastructure de données spatiales (IDS)</a:t>
            </a:r>
          </a:p>
          <a:p>
            <a:pPr lvl="2"/>
            <a:r>
              <a:rPr lang="fr-FR" dirty="0" smtClean="0"/>
              <a:t>Partage de données </a:t>
            </a:r>
            <a:r>
              <a:rPr lang="fr-FR" dirty="0" err="1" smtClean="0"/>
              <a:t>géoréférencées</a:t>
            </a:r>
            <a:endParaRPr lang="fr-FR" dirty="0" smtClean="0"/>
          </a:p>
          <a:p>
            <a:pPr lvl="2"/>
            <a:r>
              <a:rPr lang="fr-FR" dirty="0" smtClean="0"/>
              <a:t>Partage d’outil de cartographie</a:t>
            </a:r>
          </a:p>
          <a:p>
            <a:pPr lvl="2"/>
            <a:r>
              <a:rPr lang="fr-FR" dirty="0" smtClean="0"/>
              <a:t>Interopérabilité des outils</a:t>
            </a:r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179512" y="260648"/>
            <a:ext cx="9468544" cy="849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9pPr>
          </a:lstStyle>
          <a:p>
            <a:r>
              <a:rPr lang="fr-FR" dirty="0" smtClean="0"/>
              <a:t>Quelles questions à traiter?</a:t>
            </a:r>
          </a:p>
        </p:txBody>
      </p:sp>
    </p:spTree>
    <p:extLst>
      <p:ext uri="{BB962C8B-B14F-4D97-AF65-F5344CB8AC3E}">
        <p14:creationId xmlns:p14="http://schemas.microsoft.com/office/powerpoint/2010/main" val="2140073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496944" cy="4320480"/>
          </a:xfrm>
        </p:spPr>
        <p:txBody>
          <a:bodyPr/>
          <a:lstStyle/>
          <a:p>
            <a:r>
              <a:rPr lang="fr-FR" sz="2400" dirty="0" smtClean="0"/>
              <a:t>Des questions à traiter par chacun des pôles </a:t>
            </a:r>
            <a:r>
              <a:rPr lang="fr-FR" sz="1000" dirty="0" smtClean="0"/>
              <a:t>(page 7 dossier </a:t>
            </a:r>
            <a:r>
              <a:rPr lang="fr-FR" sz="1000" dirty="0" err="1" smtClean="0"/>
              <a:t>dhomologation</a:t>
            </a:r>
            <a:r>
              <a:rPr lang="fr-FR" sz="1000" dirty="0" smtClean="0"/>
              <a:t>)</a:t>
            </a:r>
          </a:p>
          <a:p>
            <a:pPr lvl="1"/>
            <a:r>
              <a:rPr lang="fr-FR" sz="2000" dirty="0" smtClean="0"/>
              <a:t>standardisation et l’automatisation des protocoles d’acquisition</a:t>
            </a:r>
          </a:p>
          <a:p>
            <a:pPr lvl="1"/>
            <a:r>
              <a:rPr lang="fr-FR" sz="2000" dirty="0" smtClean="0"/>
              <a:t>standards de métadonnées (interopérabilité)</a:t>
            </a:r>
          </a:p>
          <a:p>
            <a:pPr lvl="1"/>
            <a:r>
              <a:rPr lang="fr-FR" sz="2000" dirty="0" smtClean="0"/>
              <a:t>accompagner l’émergence de la fouille de données</a:t>
            </a:r>
          </a:p>
          <a:p>
            <a:pPr lvl="1"/>
            <a:r>
              <a:rPr lang="fr-FR" sz="2000" dirty="0" smtClean="0"/>
              <a:t>Méthodologie informatique</a:t>
            </a:r>
          </a:p>
          <a:p>
            <a:pPr lvl="1"/>
            <a:r>
              <a:rPr lang="fr-FR" sz="2000" dirty="0" smtClean="0"/>
              <a:t>….</a:t>
            </a:r>
            <a:endParaRPr lang="fr-FR" sz="2000" dirty="0"/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179512" y="260648"/>
            <a:ext cx="9468544" cy="849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9pPr>
          </a:lstStyle>
          <a:p>
            <a:r>
              <a:rPr lang="fr-FR" dirty="0" smtClean="0"/>
              <a:t>Quelles questions à traiter?</a:t>
            </a:r>
          </a:p>
        </p:txBody>
      </p:sp>
    </p:spTree>
    <p:extLst>
      <p:ext uri="{BB962C8B-B14F-4D97-AF65-F5344CB8AC3E}">
        <p14:creationId xmlns:p14="http://schemas.microsoft.com/office/powerpoint/2010/main" val="2140073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496944" cy="4320480"/>
          </a:xfrm>
        </p:spPr>
        <p:txBody>
          <a:bodyPr/>
          <a:lstStyle/>
          <a:p>
            <a:r>
              <a:rPr lang="fr-FR" sz="2400" dirty="0" smtClean="0"/>
              <a:t>De partage de moyens (dont humains)</a:t>
            </a:r>
            <a:endParaRPr lang="fr-FR" sz="1000" dirty="0" smtClean="0"/>
          </a:p>
          <a:p>
            <a:pPr lvl="1"/>
            <a:r>
              <a:rPr lang="fr-FR" sz="2000" dirty="0" smtClean="0"/>
              <a:t>Infrastructure :</a:t>
            </a:r>
          </a:p>
          <a:p>
            <a:pPr lvl="2">
              <a:buFont typeface="Arial" pitchFamily="34" charset="0"/>
              <a:buChar char="•"/>
            </a:pPr>
            <a:r>
              <a:rPr lang="fr-FR" dirty="0" smtClean="0"/>
              <a:t>Calcul / Serveurs / Stockage</a:t>
            </a:r>
          </a:p>
          <a:p>
            <a:pPr lvl="2">
              <a:buFont typeface="Arial" pitchFamily="34" charset="0"/>
              <a:buChar char="•"/>
            </a:pPr>
            <a:r>
              <a:rPr lang="fr-FR" dirty="0" smtClean="0"/>
              <a:t>Supervision / journalisation</a:t>
            </a:r>
          </a:p>
          <a:p>
            <a:pPr lvl="1"/>
            <a:r>
              <a:rPr lang="fr-FR" sz="2000" dirty="0" smtClean="0"/>
              <a:t>Services et outils</a:t>
            </a:r>
          </a:p>
          <a:p>
            <a:pPr lvl="2">
              <a:buFont typeface="Arial" pitchFamily="34" charset="0"/>
              <a:buChar char="•"/>
            </a:pPr>
            <a:r>
              <a:rPr lang="fr-FR" dirty="0" smtClean="0"/>
              <a:t>IDS (implémentation)</a:t>
            </a:r>
          </a:p>
          <a:p>
            <a:pPr lvl="2">
              <a:buFont typeface="Arial" pitchFamily="34" charset="0"/>
              <a:buChar char="•"/>
            </a:pPr>
            <a:r>
              <a:rPr lang="fr-FR" dirty="0" smtClean="0"/>
              <a:t>SGBD (hébergement)</a:t>
            </a:r>
          </a:p>
          <a:p>
            <a:pPr lvl="2">
              <a:buFont typeface="Arial" pitchFamily="34" charset="0"/>
              <a:buChar char="•"/>
            </a:pPr>
            <a:r>
              <a:rPr lang="fr-FR" dirty="0" smtClean="0"/>
              <a:t>Forges logicielles et outils développeurs</a:t>
            </a:r>
          </a:p>
          <a:p>
            <a:pPr lvl="2">
              <a:buFont typeface="Arial" pitchFamily="34" charset="0"/>
              <a:buChar char="•"/>
            </a:pPr>
            <a:r>
              <a:rPr lang="fr-FR" dirty="0" smtClean="0"/>
              <a:t>Outils collaboratifs </a:t>
            </a:r>
            <a:endParaRPr lang="fr-FR" sz="1600" dirty="0" smtClean="0"/>
          </a:p>
          <a:p>
            <a:pPr lvl="1" algn="ctr">
              <a:buNone/>
            </a:pPr>
            <a:r>
              <a:rPr lang="fr-FR" u="sng" dirty="0" smtClean="0">
                <a:solidFill>
                  <a:schemeClr val="tx1"/>
                </a:solidFill>
              </a:rPr>
              <a:t>Economie d’échelle et de mise en </a:t>
            </a:r>
            <a:r>
              <a:rPr lang="fr-FR" u="sng" dirty="0" err="1" smtClean="0">
                <a:solidFill>
                  <a:schemeClr val="tx1"/>
                </a:solidFill>
              </a:rPr>
              <a:t>oeuvre</a:t>
            </a:r>
            <a:endParaRPr lang="fr-FR" u="sng" dirty="0">
              <a:solidFill>
                <a:schemeClr val="tx1"/>
              </a:solidFill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179512" y="260648"/>
            <a:ext cx="9468544" cy="849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9pPr>
          </a:lstStyle>
          <a:p>
            <a:r>
              <a:rPr lang="fr-FR" dirty="0" smtClean="0"/>
              <a:t>Quelles questions à traiter?</a:t>
            </a:r>
          </a:p>
        </p:txBody>
      </p:sp>
    </p:spTree>
    <p:extLst>
      <p:ext uri="{BB962C8B-B14F-4D97-AF65-F5344CB8AC3E}">
        <p14:creationId xmlns:p14="http://schemas.microsoft.com/office/powerpoint/2010/main" val="2140073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496944" cy="4320480"/>
          </a:xfrm>
        </p:spPr>
        <p:txBody>
          <a:bodyPr/>
          <a:lstStyle/>
          <a:p>
            <a:r>
              <a:rPr lang="fr-FR" sz="2400" dirty="0" smtClean="0"/>
              <a:t>Traitement de questions</a:t>
            </a:r>
            <a:endParaRPr lang="fr-FR" sz="1000" dirty="0" smtClean="0"/>
          </a:p>
          <a:p>
            <a:pPr lvl="1"/>
            <a:r>
              <a:rPr lang="fr-FR" sz="2000" dirty="0" smtClean="0"/>
              <a:t>Parmi celles énoncées ci-dessus.</a:t>
            </a:r>
          </a:p>
          <a:p>
            <a:pPr lvl="1"/>
            <a:r>
              <a:rPr lang="fr-FR" sz="2000" dirty="0" smtClean="0"/>
              <a:t>D’autres à définir.</a:t>
            </a:r>
          </a:p>
          <a:p>
            <a:r>
              <a:rPr lang="fr-FR" sz="2400" dirty="0" smtClean="0"/>
              <a:t>Partenariat sur les moyens</a:t>
            </a:r>
          </a:p>
          <a:p>
            <a:pPr lvl="1"/>
            <a:r>
              <a:rPr lang="fr-FR" sz="2000" dirty="0" smtClean="0"/>
              <a:t>Identifier des items sur diapositives précédentes ou autres.</a:t>
            </a:r>
          </a:p>
          <a:p>
            <a:r>
              <a:rPr lang="fr-FR" sz="2400" dirty="0" smtClean="0"/>
              <a:t>Partenariat sur des projets scientifiques à venir</a:t>
            </a:r>
          </a:p>
          <a:p>
            <a:r>
              <a:rPr lang="fr-FR" sz="2400" dirty="0" smtClean="0"/>
              <a:t>Au delà de SIOEA </a:t>
            </a:r>
            <a:r>
              <a:rPr lang="fr-FR" sz="1600" dirty="0" smtClean="0"/>
              <a:t>(questions / moyens …)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179512" y="260648"/>
            <a:ext cx="9468544" cy="849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9pPr>
          </a:lstStyle>
          <a:p>
            <a:r>
              <a:rPr lang="fr-FR" dirty="0" smtClean="0"/>
              <a:t>Quelle mutualisation?</a:t>
            </a:r>
          </a:p>
        </p:txBody>
      </p:sp>
    </p:spTree>
    <p:extLst>
      <p:ext uri="{BB962C8B-B14F-4D97-AF65-F5344CB8AC3E}">
        <p14:creationId xmlns:p14="http://schemas.microsoft.com/office/powerpoint/2010/main" val="2140073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496944" cy="4320480"/>
          </a:xfrm>
        </p:spPr>
        <p:txBody>
          <a:bodyPr/>
          <a:lstStyle/>
          <a:p>
            <a:r>
              <a:rPr lang="fr-FR" sz="2400" dirty="0" smtClean="0"/>
              <a:t>Accord pour participation de membres des pôles?</a:t>
            </a:r>
            <a:endParaRPr lang="fr-FR" sz="2000" dirty="0" smtClean="0"/>
          </a:p>
          <a:p>
            <a:r>
              <a:rPr lang="fr-FR" sz="2400" dirty="0" smtClean="0"/>
              <a:t>Quel fonctionnement?</a:t>
            </a:r>
          </a:p>
          <a:p>
            <a:pPr lvl="1"/>
            <a:r>
              <a:rPr lang="fr-FR" sz="1600" dirty="0" smtClean="0"/>
              <a:t>1 question ou 1 outil ou service = 1 équipe / 1 mandat (objectif / durée)?</a:t>
            </a:r>
          </a:p>
          <a:p>
            <a:r>
              <a:rPr lang="fr-FR" sz="2400" dirty="0" smtClean="0"/>
              <a:t>Quelles priorités?</a:t>
            </a:r>
          </a:p>
          <a:p>
            <a:pPr lvl="1"/>
            <a:endParaRPr lang="fr-FR" sz="1600" dirty="0" smtClean="0"/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r>
              <a:rPr lang="fr-FR" dirty="0" smtClean="0"/>
              <a:t>Vos avis / remarques / propositions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179512" y="260648"/>
            <a:ext cx="9468544" cy="849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EC000"/>
                </a:solidFill>
                <a:latin typeface="Arial" charset="0"/>
              </a:defRPr>
            </a:lvl9pPr>
          </a:lstStyle>
          <a:p>
            <a:r>
              <a:rPr lang="fr-FR" dirty="0" smtClean="0"/>
              <a:t>Quel engagement?</a:t>
            </a:r>
          </a:p>
        </p:txBody>
      </p:sp>
    </p:spTree>
    <p:extLst>
      <p:ext uri="{BB962C8B-B14F-4D97-AF65-F5344CB8AC3E}">
        <p14:creationId xmlns:p14="http://schemas.microsoft.com/office/powerpoint/2010/main" val="2140073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rame-exposes-oral-1">
  <a:themeElements>
    <a:clrScheme name="Trame-exposes-oral-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rame-exposes-oral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rame-exposes-oral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me-exposes-oral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me-exposes-oral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me-exposes-oral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me-exposes-oral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me-exposes-oral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me-exposes-oral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me-exposes-oral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me-exposes-oral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me-exposes-oral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me-exposes-oral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me-exposes-oral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Trame-exposes-oral-1</Template>
  <TotalTime>7353</TotalTime>
  <Words>320</Words>
  <Application>Microsoft Office PowerPoint</Application>
  <PresentationFormat>Affichage à l'écran (4:3)</PresentationFormat>
  <Paragraphs>72</Paragraphs>
  <Slides>9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Trame-exposes-oral-1</vt:lpstr>
      <vt:lpstr>Pole Transversal du CATI SIOEA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INRA Département EA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laurent</dc:creator>
  <cp:lastModifiedBy>cellier</cp:lastModifiedBy>
  <cp:revision>362</cp:revision>
  <cp:lastPrinted>2012-05-11T04:20:10Z</cp:lastPrinted>
  <dcterms:created xsi:type="dcterms:W3CDTF">2007-12-11T05:40:03Z</dcterms:created>
  <dcterms:modified xsi:type="dcterms:W3CDTF">2012-10-02T16:28:53Z</dcterms:modified>
</cp:coreProperties>
</file>