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77" r:id="rId2"/>
    <p:sldId id="343" r:id="rId3"/>
    <p:sldId id="337" r:id="rId4"/>
    <p:sldId id="336" r:id="rId5"/>
    <p:sldId id="311" r:id="rId6"/>
    <p:sldId id="301" r:id="rId7"/>
    <p:sldId id="302" r:id="rId8"/>
    <p:sldId id="293" r:id="rId9"/>
    <p:sldId id="321" r:id="rId10"/>
    <p:sldId id="339" r:id="rId11"/>
    <p:sldId id="344" r:id="rId12"/>
    <p:sldId id="347" r:id="rId13"/>
    <p:sldId id="346" r:id="rId14"/>
    <p:sldId id="348" r:id="rId15"/>
  </p:sldIdLst>
  <p:sldSz cx="9144000" cy="6858000" type="screen4x3"/>
  <p:notesSz cx="9906000" cy="6794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jolaine Deschamps" initials="MD" lastIdx="3" clrIdx="0"/>
  <p:cmAuthor id="1" name="pbertuzzi" initials="pb" lastIdx="4" clrIdx="1"/>
  <p:cmAuthor id="2" name="Guy Richard" initials="GRI" lastIdx="2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B0"/>
    <a:srgbClr val="CC6600"/>
    <a:srgbClr val="006600"/>
    <a:srgbClr val="004600"/>
    <a:srgbClr val="FF3399"/>
    <a:srgbClr val="FFCC00"/>
    <a:srgbClr val="FFFF99"/>
    <a:srgbClr val="38CA7A"/>
    <a:srgbClr val="FF0066"/>
    <a:srgbClr val="A4C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6" autoAdjust="0"/>
    <p:restoredTop sz="94684" autoAdjust="0"/>
  </p:normalViewPr>
  <p:slideViewPr>
    <p:cSldViewPr>
      <p:cViewPr>
        <p:scale>
          <a:sx n="64" d="100"/>
          <a:sy n="64" d="100"/>
        </p:scale>
        <p:origin x="-3018" y="-1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106" y="1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4090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106" y="6454090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fld id="{D3DB561A-AD4A-4E55-9A00-EC28E36776D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361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891" y="1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5963" y="509588"/>
            <a:ext cx="3398837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160" y="3228099"/>
            <a:ext cx="7925686" cy="305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3037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defTabSz="915990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891" y="6453037"/>
            <a:ext cx="4292895" cy="3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6" tIns="45778" rIns="91556" bIns="45778" numCol="1" anchor="b" anchorCtr="0" compatLnSpc="1">
            <a:prstTxWarp prst="textNoShape">
              <a:avLst/>
            </a:prstTxWarp>
          </a:bodyPr>
          <a:lstStyle>
            <a:lvl1pPr algn="r" defTabSz="915990">
              <a:defRPr sz="1200"/>
            </a:lvl1pPr>
          </a:lstStyle>
          <a:p>
            <a:pPr>
              <a:defRPr/>
            </a:pPr>
            <a:fld id="{966B1683-F22B-4460-BCBF-046BBCB643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87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1683-F22B-4460-BCBF-046BBCB6437F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6671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5308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5308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32138" y="-92075"/>
            <a:ext cx="287972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6021288"/>
            <a:ext cx="9144000" cy="936725"/>
          </a:xfrm>
          <a:prstGeom prst="rect">
            <a:avLst/>
          </a:prstGeom>
          <a:solidFill>
            <a:srgbClr val="8E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74638"/>
            <a:ext cx="75438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513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Texte</a:t>
            </a:r>
          </a:p>
          <a:p>
            <a:pPr lvl="2"/>
            <a:endParaRPr lang="fr-FR" smtClean="0"/>
          </a:p>
        </p:txBody>
      </p:sp>
      <p:pic>
        <p:nvPicPr>
          <p:cNvPr id="1030" name="Picture 1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650" y="6175771"/>
            <a:ext cx="140335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000750" y="6093296"/>
            <a:ext cx="18573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Alimentation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Agriculture</a:t>
            </a:r>
            <a:br>
              <a:rPr lang="fr-FR" sz="1200" dirty="0">
                <a:solidFill>
                  <a:schemeClr val="bg1"/>
                </a:solidFill>
                <a:latin typeface="Arial" charset="0"/>
              </a:rPr>
            </a:b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Environnement</a:t>
            </a: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395536" y="6093296"/>
            <a:ext cx="2448272" cy="81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Réunion SIOEA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Département EA - EFPA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3 Octobre 2012</a:t>
            </a:r>
            <a:endParaRPr lang="fr-FR" sz="12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ü"/>
        <a:defRPr sz="2400">
          <a:solidFill>
            <a:srgbClr val="0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755576" y="1410345"/>
            <a:ext cx="7702624" cy="2162671"/>
          </a:xfrm>
        </p:spPr>
        <p:txBody>
          <a:bodyPr/>
          <a:lstStyle/>
          <a:p>
            <a:pPr algn="ctr"/>
            <a:r>
              <a:rPr lang="fr-FR" sz="4800" dirty="0" smtClean="0">
                <a:solidFill>
                  <a:srgbClr val="00B050"/>
                </a:solidFill>
              </a:rPr>
              <a:t>Réflexions sur la mise en place des missions du CATI SIOEA</a:t>
            </a:r>
            <a:endParaRPr lang="fr-FR" sz="4400" i="1" dirty="0" smtClean="0">
              <a:solidFill>
                <a:srgbClr val="00B05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103346" y="4221088"/>
            <a:ext cx="2708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B050"/>
                </a:solidFill>
                <a:latin typeface="+mn-lt"/>
              </a:rPr>
              <a:t>Alain BENARD</a:t>
            </a:r>
            <a:br>
              <a:rPr lang="fr-FR" dirty="0" smtClean="0">
                <a:solidFill>
                  <a:srgbClr val="00B050"/>
                </a:solidFill>
                <a:latin typeface="+mn-lt"/>
              </a:rPr>
            </a:br>
            <a:r>
              <a:rPr lang="fr-FR" dirty="0" smtClean="0">
                <a:solidFill>
                  <a:srgbClr val="00B050"/>
                </a:solidFill>
                <a:latin typeface="+mn-lt"/>
              </a:rPr>
              <a:t>Patrick BERTUZZI</a:t>
            </a:r>
            <a:br>
              <a:rPr lang="fr-FR" dirty="0" smtClean="0">
                <a:solidFill>
                  <a:srgbClr val="00B050"/>
                </a:solidFill>
                <a:latin typeface="+mn-lt"/>
              </a:rPr>
            </a:br>
            <a:r>
              <a:rPr lang="fr-FR" dirty="0" smtClean="0">
                <a:solidFill>
                  <a:srgbClr val="00B050"/>
                </a:solidFill>
                <a:latin typeface="+mn-lt"/>
              </a:rPr>
              <a:t>Pierre CELLIER </a:t>
            </a:r>
            <a:endParaRPr lang="fr-FR" dirty="0">
              <a:solidFill>
                <a:srgbClr val="00B050"/>
              </a:solidFill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améliorer </a:t>
            </a:r>
            <a:r>
              <a:rPr lang="fr-FR" sz="2400" dirty="0"/>
              <a:t>la standardisation et l’automatisation des protocoles d’acquisition des données ; </a:t>
            </a:r>
            <a:endParaRPr lang="fr-FR" sz="2400" dirty="0" smtClean="0"/>
          </a:p>
          <a:p>
            <a:r>
              <a:rPr lang="fr-FR" sz="2400" dirty="0" smtClean="0"/>
              <a:t>développer </a:t>
            </a:r>
            <a:r>
              <a:rPr lang="fr-FR" sz="2400" dirty="0"/>
              <a:t>et faire partager les formats standards de métadonnées et leurs outils de gestion ; </a:t>
            </a:r>
            <a:endParaRPr lang="fr-FR" sz="2400" dirty="0" smtClean="0"/>
          </a:p>
          <a:p>
            <a:r>
              <a:rPr lang="fr-FR" sz="2400" dirty="0" smtClean="0"/>
              <a:t>assurer </a:t>
            </a:r>
            <a:r>
              <a:rPr lang="fr-FR" sz="2400" dirty="0"/>
              <a:t>l’interopérabilité des bases de </a:t>
            </a:r>
            <a:r>
              <a:rPr lang="fr-FR" sz="2400" dirty="0" smtClean="0"/>
              <a:t>données pour </a:t>
            </a:r>
            <a:r>
              <a:rPr lang="fr-FR" sz="2400" dirty="0"/>
              <a:t>alimenter les </a:t>
            </a:r>
            <a:r>
              <a:rPr lang="fr-FR" sz="2400" dirty="0" smtClean="0"/>
              <a:t>plateformes </a:t>
            </a:r>
            <a:r>
              <a:rPr lang="fr-FR" sz="2400" dirty="0"/>
              <a:t>partagées de modélisation ; </a:t>
            </a:r>
            <a:endParaRPr lang="fr-FR" sz="2400" dirty="0" smtClean="0"/>
          </a:p>
          <a:p>
            <a:r>
              <a:rPr lang="fr-FR" sz="2400" dirty="0" smtClean="0"/>
              <a:t>accompagner l’émergence </a:t>
            </a:r>
            <a:r>
              <a:rPr lang="fr-FR" sz="2400" dirty="0"/>
              <a:t>de méta-analyses pour répondre à des questions </a:t>
            </a:r>
            <a:r>
              <a:rPr lang="fr-FR" sz="2400" dirty="0" smtClean="0"/>
              <a:t>par exemple d’écologie </a:t>
            </a:r>
            <a:r>
              <a:rPr lang="fr-FR" sz="2400" dirty="0"/>
              <a:t>ou de modifications à </a:t>
            </a:r>
            <a:r>
              <a:rPr lang="fr-FR" sz="2400" dirty="0" smtClean="0"/>
              <a:t>long terme</a:t>
            </a:r>
            <a:endParaRPr lang="fr-FR" sz="2400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CATI SIOEA – </a:t>
            </a:r>
            <a:r>
              <a:rPr lang="fr-FR" sz="2800" i="1" dirty="0" smtClean="0"/>
              <a:t>Objectifs</a:t>
            </a:r>
          </a:p>
          <a:p>
            <a:r>
              <a:rPr lang="fr-FR" sz="2400" i="1" dirty="0" smtClean="0"/>
              <a:t>Systèmes d’Information des données d’Observation et d’Expérimentation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204208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pPr algn="just"/>
            <a:r>
              <a:rPr lang="fr-FR" sz="2400" dirty="0"/>
              <a:t>La communauté </a:t>
            </a:r>
            <a:r>
              <a:rPr lang="fr-FR" sz="2400" dirty="0" smtClean="0"/>
              <a:t>comprend</a:t>
            </a:r>
          </a:p>
          <a:p>
            <a:pPr lvl="1" algn="just"/>
            <a:r>
              <a:rPr lang="fr-FR" sz="2000" dirty="0"/>
              <a:t>L</a:t>
            </a:r>
            <a:r>
              <a:rPr lang="fr-FR" sz="2000" dirty="0" smtClean="0"/>
              <a:t>es </a:t>
            </a:r>
            <a:r>
              <a:rPr lang="fr-FR" sz="2000" dirty="0"/>
              <a:t>informaticiens concernés 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fr-FR" sz="1600" dirty="0" smtClean="0"/>
              <a:t>les administrateurs de systèmes d’information de bases de données</a:t>
            </a:r>
            <a:endParaRPr lang="fr-FR" sz="1600" dirty="0"/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fr-FR" sz="1600" dirty="0"/>
              <a:t>des </a:t>
            </a:r>
            <a:r>
              <a:rPr lang="fr-FR" sz="1600" dirty="0" smtClean="0"/>
              <a:t>informaticiens/développeurs ayant </a:t>
            </a:r>
            <a:r>
              <a:rPr lang="fr-FR" sz="1600" dirty="0"/>
              <a:t>une activité de développement </a:t>
            </a:r>
            <a:r>
              <a:rPr lang="fr-FR" sz="1600" dirty="0" smtClean="0"/>
              <a:t>autour des bases de données en </a:t>
            </a:r>
            <a:r>
              <a:rPr lang="fr-FR" sz="1600" dirty="0"/>
              <a:t>relation </a:t>
            </a:r>
            <a:r>
              <a:rPr lang="fr-FR" sz="1600" dirty="0" smtClean="0"/>
              <a:t>avec l’acquisition ou la mise à disposition de données et l’interopérabilité</a:t>
            </a:r>
            <a:r>
              <a:rPr lang="fr-FR" sz="1600" dirty="0"/>
              <a:t>,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fr-FR" sz="1600" dirty="0"/>
              <a:t>d</a:t>
            </a:r>
            <a:r>
              <a:rPr lang="fr-FR" sz="1600" dirty="0" smtClean="0"/>
              <a:t>es </a:t>
            </a:r>
            <a:r>
              <a:rPr lang="fr-FR" sz="1600" dirty="0"/>
              <a:t>gestionnaires de serveurs </a:t>
            </a:r>
            <a:r>
              <a:rPr lang="fr-FR" sz="1600" dirty="0" smtClean="0"/>
              <a:t>(</a:t>
            </a:r>
            <a:r>
              <a:rPr lang="fr-FR" sz="1600" dirty="0"/>
              <a:t>optimisation et gestion partagée des </a:t>
            </a:r>
            <a:r>
              <a:rPr lang="fr-FR" sz="1600" dirty="0" smtClean="0"/>
              <a:t>moyens, </a:t>
            </a:r>
            <a:r>
              <a:rPr lang="fr-FR" sz="1600" dirty="0"/>
              <a:t>choix, installation et gestion outils communs</a:t>
            </a:r>
            <a:r>
              <a:rPr lang="fr-FR" sz="1600" dirty="0" smtClean="0"/>
              <a:t>),</a:t>
            </a:r>
          </a:p>
          <a:p>
            <a:pPr marL="1200150" lvl="2" indent="-285750" algn="just">
              <a:buFont typeface="Arial" pitchFamily="34" charset="0"/>
              <a:buChar char="•"/>
            </a:pPr>
            <a:r>
              <a:rPr lang="fr-FR" sz="1600" dirty="0"/>
              <a:t>d</a:t>
            </a:r>
            <a:r>
              <a:rPr lang="fr-FR" sz="1600" dirty="0" smtClean="0"/>
              <a:t>es géomaticiens</a:t>
            </a:r>
            <a:r>
              <a:rPr lang="fr-FR" sz="1600" dirty="0"/>
              <a:t> </a:t>
            </a:r>
            <a:r>
              <a:rPr lang="fr-FR" sz="1600" dirty="0" smtClean="0"/>
              <a:t>spécialistes de la représentation, l'analyse </a:t>
            </a:r>
            <a:r>
              <a:rPr lang="fr-FR" sz="1600" dirty="0"/>
              <a:t>et l</a:t>
            </a:r>
            <a:r>
              <a:rPr lang="fr-FR" sz="1600" dirty="0" smtClean="0"/>
              <a:t>'intégration des </a:t>
            </a:r>
            <a:r>
              <a:rPr lang="fr-FR" sz="1600" dirty="0"/>
              <a:t>données géographiques</a:t>
            </a:r>
            <a:r>
              <a:rPr lang="fr-FR" sz="1600" dirty="0" smtClean="0"/>
              <a:t>.</a:t>
            </a:r>
          </a:p>
          <a:p>
            <a:pPr marL="914400" lvl="1" indent="-342900"/>
            <a:r>
              <a:rPr lang="fr-FR" sz="2000" dirty="0"/>
              <a:t>Des chercheurs ou ingénieurs non informaticiens contributeur de l’activité du pôle et du SI porté par le pôle</a:t>
            </a:r>
          </a:p>
          <a:p>
            <a:pPr marL="914400" lvl="1" indent="-342900"/>
            <a:r>
              <a:rPr lang="fr-FR" sz="2000" dirty="0"/>
              <a:t>Des utilisateurs avertis du SI porté par le pôle</a:t>
            </a:r>
          </a:p>
          <a:p>
            <a:pPr marL="1200150" lvl="2" indent="-285750" algn="just">
              <a:buFont typeface="Arial" pitchFamily="34" charset="0"/>
              <a:buChar char="•"/>
            </a:pPr>
            <a:endParaRPr lang="fr-FR" sz="1600" dirty="0"/>
          </a:p>
          <a:p>
            <a:pPr lvl="1"/>
            <a:endParaRPr lang="fr-FR" dirty="0" smtClean="0"/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179512" y="260648"/>
            <a:ext cx="9036496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CATI SIOE - </a:t>
            </a:r>
            <a:r>
              <a:rPr lang="fr-FR" sz="2800" i="1" dirty="0" smtClean="0"/>
              <a:t>Communauté concernée</a:t>
            </a:r>
          </a:p>
          <a:p>
            <a:r>
              <a:rPr lang="fr-FR" sz="2400" i="1" dirty="0"/>
              <a:t>Systèmes d’Information des données d’Observation et d’Expérimentation</a:t>
            </a:r>
          </a:p>
        </p:txBody>
      </p:sp>
    </p:spTree>
    <p:extLst>
      <p:ext uri="{BB962C8B-B14F-4D97-AF65-F5344CB8AC3E}">
        <p14:creationId xmlns:p14="http://schemas.microsoft.com/office/powerpoint/2010/main" val="133640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633412"/>
          </a:xfrm>
        </p:spPr>
        <p:txBody>
          <a:bodyPr/>
          <a:lstStyle/>
          <a:p>
            <a:r>
              <a:rPr lang="fr-FR" dirty="0"/>
              <a:t>L’interaction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entre </a:t>
            </a:r>
            <a:r>
              <a:rPr lang="fr-FR" sz="2800" i="1" dirty="0"/>
              <a:t>le CATI SIOEA et la communauté bénéficiaire 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975"/>
          </a:xfrm>
        </p:spPr>
        <p:txBody>
          <a:bodyPr/>
          <a:lstStyle/>
          <a:p>
            <a:r>
              <a:rPr lang="fr-FR" sz="2400" dirty="0"/>
              <a:t>S</a:t>
            </a:r>
            <a:r>
              <a:rPr lang="fr-FR" sz="2400" dirty="0" smtClean="0"/>
              <a:t>ous la forme </a:t>
            </a:r>
            <a:r>
              <a:rPr lang="fr-FR" sz="2400" dirty="0"/>
              <a:t>de différents moyens de communication existant ou à mettre en place </a:t>
            </a:r>
            <a:r>
              <a:rPr lang="fr-FR" sz="2400" dirty="0" smtClean="0"/>
              <a:t>:</a:t>
            </a:r>
          </a:p>
          <a:p>
            <a:pPr lvl="1"/>
            <a:r>
              <a:rPr lang="fr-FR" sz="2000" dirty="0" smtClean="0"/>
              <a:t>sites </a:t>
            </a:r>
            <a:r>
              <a:rPr lang="fr-FR" sz="2000" dirty="0"/>
              <a:t>web (mission organisation et compétences</a:t>
            </a:r>
            <a:r>
              <a:rPr lang="fr-FR" sz="2000" dirty="0" smtClean="0"/>
              <a:t>),</a:t>
            </a:r>
          </a:p>
          <a:p>
            <a:pPr lvl="1"/>
            <a:r>
              <a:rPr lang="fr-FR" sz="2000" dirty="0" smtClean="0"/>
              <a:t>outils </a:t>
            </a:r>
            <a:r>
              <a:rPr lang="fr-FR" sz="2000" dirty="0"/>
              <a:t>de partages de </a:t>
            </a:r>
            <a:r>
              <a:rPr lang="fr-FR" sz="2000" dirty="0" smtClean="0"/>
              <a:t>documents,</a:t>
            </a:r>
          </a:p>
          <a:p>
            <a:pPr lvl="1"/>
            <a:r>
              <a:rPr lang="fr-FR" sz="2000" dirty="0" smtClean="0"/>
              <a:t>courriels </a:t>
            </a:r>
            <a:r>
              <a:rPr lang="fr-FR" sz="2000" dirty="0"/>
              <a:t>via des listes de </a:t>
            </a:r>
            <a:r>
              <a:rPr lang="fr-FR" sz="2000" dirty="0" smtClean="0"/>
              <a:t>diffusions,</a:t>
            </a:r>
          </a:p>
          <a:p>
            <a:pPr lvl="1"/>
            <a:r>
              <a:rPr lang="fr-FR" sz="2000" dirty="0" smtClean="0"/>
              <a:t>tableau </a:t>
            </a:r>
            <a:r>
              <a:rPr lang="fr-FR" sz="2000" dirty="0"/>
              <a:t>de bord des actifs stratégiques, des bases de données et projets </a:t>
            </a:r>
            <a:r>
              <a:rPr lang="fr-FR" sz="2000" dirty="0" smtClean="0"/>
              <a:t>permettant de </a:t>
            </a:r>
            <a:r>
              <a:rPr lang="fr-FR" sz="2000" dirty="0"/>
              <a:t>connaître les travaux en cours et d'en assurer un suivi.</a:t>
            </a:r>
          </a:p>
          <a:p>
            <a:r>
              <a:rPr lang="fr-FR" sz="2400" dirty="0"/>
              <a:t>Le CATI SIOEA devra rendre compte aux unités de l’avancée des différents </a:t>
            </a:r>
            <a:r>
              <a:rPr lang="fr-FR" sz="2400" dirty="0" smtClean="0"/>
              <a:t>outils.</a:t>
            </a:r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0377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633412"/>
          </a:xfrm>
        </p:spPr>
        <p:txBody>
          <a:bodyPr/>
          <a:lstStyle/>
          <a:p>
            <a:r>
              <a:rPr lang="fr-FR" dirty="0"/>
              <a:t>L’interaction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i="1" dirty="0" smtClean="0"/>
              <a:t>entre </a:t>
            </a:r>
            <a:r>
              <a:rPr lang="fr-FR" sz="2800" i="1" dirty="0"/>
              <a:t>le CATI SIOEA et la communauté bénéficiaire 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1484337"/>
            <a:ext cx="8229600" cy="4752975"/>
          </a:xfrm>
        </p:spPr>
        <p:txBody>
          <a:bodyPr/>
          <a:lstStyle/>
          <a:p>
            <a:r>
              <a:rPr lang="fr-FR" sz="2400" dirty="0" smtClean="0"/>
              <a:t>Pour </a:t>
            </a:r>
            <a:r>
              <a:rPr lang="fr-FR" sz="2400" dirty="0"/>
              <a:t>chaque pôle, la communication avec la communauté servie se fera : </a:t>
            </a:r>
          </a:p>
          <a:p>
            <a:pPr lvl="1"/>
            <a:r>
              <a:rPr lang="fr-FR" sz="2000" dirty="0" smtClean="0"/>
              <a:t>via l’interaction avec </a:t>
            </a:r>
            <a:r>
              <a:rPr lang="fr-FR" sz="2000" dirty="0"/>
              <a:t>les réseaux des utilisateurs déjà mis en place (ou à développer), </a:t>
            </a:r>
            <a:endParaRPr lang="fr-FR" sz="2000" dirty="0" smtClean="0"/>
          </a:p>
          <a:p>
            <a:pPr lvl="1"/>
            <a:r>
              <a:rPr lang="fr-FR" sz="2000" dirty="0" smtClean="0"/>
              <a:t>(</a:t>
            </a:r>
            <a:r>
              <a:rPr lang="fr-FR" sz="2000" dirty="0"/>
              <a:t>ii) au </a:t>
            </a:r>
            <a:r>
              <a:rPr lang="fr-FR" sz="2000" dirty="0" smtClean="0"/>
              <a:t>travers d’ateliers </a:t>
            </a:r>
            <a:r>
              <a:rPr lang="fr-FR" sz="2000" dirty="0"/>
              <a:t>de travail, de sessions de formation, ou de journées destinés aux développeurs </a:t>
            </a:r>
            <a:r>
              <a:rPr lang="fr-FR" sz="2000" dirty="0" smtClean="0"/>
              <a:t>et aux </a:t>
            </a:r>
            <a:r>
              <a:rPr lang="fr-FR" sz="2000" dirty="0"/>
              <a:t>utilisateurs des activités de production portées par le CATI SIOEA.</a:t>
            </a:r>
          </a:p>
          <a:p>
            <a:r>
              <a:rPr lang="fr-FR" sz="2400" dirty="0"/>
              <a:t>Une lettre d’information semestrielle sera envoyée à tous les utilisateurs des services </a:t>
            </a:r>
            <a:r>
              <a:rPr lang="fr-FR" sz="2400" dirty="0" smtClean="0"/>
              <a:t>du CATI </a:t>
            </a:r>
            <a:r>
              <a:rPr lang="fr-FR" sz="2400" dirty="0"/>
              <a:t>SIOEA.</a:t>
            </a:r>
          </a:p>
        </p:txBody>
      </p:sp>
    </p:spTree>
    <p:extLst>
      <p:ext uri="{BB962C8B-B14F-4D97-AF65-F5344CB8AC3E}">
        <p14:creationId xmlns:p14="http://schemas.microsoft.com/office/powerpoint/2010/main" val="22757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633412"/>
          </a:xfrm>
        </p:spPr>
        <p:txBody>
          <a:bodyPr/>
          <a:lstStyle/>
          <a:p>
            <a:r>
              <a:rPr lang="fr-FR" dirty="0"/>
              <a:t>Modalités </a:t>
            </a:r>
            <a:r>
              <a:rPr lang="fr-FR" dirty="0" smtClean="0"/>
              <a:t>d’évaluation </a:t>
            </a:r>
            <a:r>
              <a:rPr lang="fr-FR" dirty="0"/>
              <a:t>du service rendu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2" y="1052513"/>
            <a:ext cx="8496175" cy="4752975"/>
          </a:xfrm>
        </p:spPr>
        <p:txBody>
          <a:bodyPr/>
          <a:lstStyle/>
          <a:p>
            <a:r>
              <a:rPr lang="fr-FR" sz="2400" dirty="0" smtClean="0"/>
              <a:t>Ancrées </a:t>
            </a:r>
            <a:r>
              <a:rPr lang="fr-FR" sz="2400" dirty="0"/>
              <a:t>sur les structures </a:t>
            </a:r>
            <a:r>
              <a:rPr lang="fr-FR" sz="2400" dirty="0" smtClean="0"/>
              <a:t>de </a:t>
            </a:r>
            <a:r>
              <a:rPr lang="fr-FR" sz="2400" dirty="0"/>
              <a:t>gouvernance du Cati. </a:t>
            </a:r>
            <a:endParaRPr lang="fr-FR" sz="2400" dirty="0" smtClean="0"/>
          </a:p>
          <a:p>
            <a:r>
              <a:rPr lang="fr-FR" sz="2400" dirty="0"/>
              <a:t>L</a:t>
            </a:r>
            <a:r>
              <a:rPr lang="fr-FR" sz="2400" dirty="0" smtClean="0"/>
              <a:t>es </a:t>
            </a:r>
            <a:r>
              <a:rPr lang="fr-FR" sz="2400" dirty="0"/>
              <a:t>indicateurs </a:t>
            </a:r>
            <a:r>
              <a:rPr lang="fr-FR" sz="2400" dirty="0" smtClean="0"/>
              <a:t>fournis </a:t>
            </a:r>
            <a:r>
              <a:rPr lang="fr-FR" sz="2400" dirty="0"/>
              <a:t>pour chacun des pôles </a:t>
            </a:r>
            <a:r>
              <a:rPr lang="fr-FR" sz="2400" dirty="0" smtClean="0"/>
              <a:t>:</a:t>
            </a:r>
          </a:p>
          <a:p>
            <a:pPr lvl="1"/>
            <a:r>
              <a:rPr lang="fr-FR" sz="2000" dirty="0" smtClean="0"/>
              <a:t>autour </a:t>
            </a:r>
            <a:r>
              <a:rPr lang="fr-FR" sz="2000" dirty="0"/>
              <a:t>des projets : nombre et type de </a:t>
            </a:r>
            <a:r>
              <a:rPr lang="fr-FR" sz="2000" dirty="0" smtClean="0"/>
              <a:t>projets,</a:t>
            </a:r>
          </a:p>
          <a:p>
            <a:pPr lvl="1"/>
            <a:r>
              <a:rPr lang="fr-FR" sz="2000" dirty="0" smtClean="0"/>
              <a:t>actions </a:t>
            </a:r>
            <a:r>
              <a:rPr lang="fr-FR" sz="2000" dirty="0"/>
              <a:t>transversales : interne (entre pôles) et externe (entre CATIs</a:t>
            </a:r>
            <a:r>
              <a:rPr lang="fr-FR" sz="2000" dirty="0" smtClean="0"/>
              <a:t>),</a:t>
            </a:r>
          </a:p>
          <a:p>
            <a:pPr lvl="1"/>
            <a:r>
              <a:rPr lang="fr-FR" sz="2000" dirty="0" smtClean="0"/>
              <a:t>service </a:t>
            </a:r>
            <a:r>
              <a:rPr lang="fr-FR" sz="2000" dirty="0"/>
              <a:t>rendu à la communauté : formation et support aux utilisateurs, mise </a:t>
            </a:r>
            <a:r>
              <a:rPr lang="fr-FR" sz="2000" dirty="0" smtClean="0"/>
              <a:t>à disposition </a:t>
            </a:r>
            <a:r>
              <a:rPr lang="fr-FR" sz="2000" dirty="0"/>
              <a:t>de méthodes et </a:t>
            </a:r>
            <a:r>
              <a:rPr lang="fr-FR" sz="2000" dirty="0" smtClean="0"/>
              <a:t>outils,</a:t>
            </a:r>
          </a:p>
          <a:p>
            <a:pPr lvl="1"/>
            <a:r>
              <a:rPr lang="fr-FR" sz="2000" dirty="0" smtClean="0"/>
              <a:t>bonne </a:t>
            </a:r>
            <a:r>
              <a:rPr lang="fr-FR" sz="2000" dirty="0"/>
              <a:t>pratiques et expertise métier : qualité des procédures, démarches </a:t>
            </a:r>
            <a:r>
              <a:rPr lang="fr-FR" sz="2000" dirty="0" smtClean="0"/>
              <a:t>et développement, </a:t>
            </a:r>
          </a:p>
          <a:p>
            <a:pPr lvl="1"/>
            <a:r>
              <a:rPr lang="fr-FR" sz="2000" dirty="0"/>
              <a:t>activité de veille et formation des membres du CATI SIOEA,</a:t>
            </a:r>
          </a:p>
          <a:p>
            <a:pPr lvl="1"/>
            <a:r>
              <a:rPr lang="fr-FR" sz="2000" dirty="0" smtClean="0"/>
              <a:t>communication </a:t>
            </a:r>
            <a:r>
              <a:rPr lang="fr-FR" sz="2000" dirty="0"/>
              <a:t>interne/externe : site web, formations réalisées par les membres </a:t>
            </a:r>
            <a:r>
              <a:rPr lang="fr-FR" sz="2000" dirty="0" smtClean="0"/>
              <a:t>du CATI</a:t>
            </a:r>
            <a:r>
              <a:rPr lang="fr-FR" sz="2000" dirty="0"/>
              <a:t>, actions d'animation.</a:t>
            </a:r>
          </a:p>
          <a:p>
            <a:r>
              <a:rPr lang="fr-FR" dirty="0"/>
              <a:t>Au terme du mandat, une évaluation </a:t>
            </a:r>
            <a:r>
              <a:rPr lang="fr-FR" dirty="0" smtClean="0"/>
              <a:t>externe.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16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543800" cy="633412"/>
          </a:xfrm>
        </p:spPr>
        <p:txBody>
          <a:bodyPr/>
          <a:lstStyle/>
          <a:p>
            <a:r>
              <a:rPr lang="fr-FR" dirty="0" smtClean="0"/>
              <a:t>Principes de base de création des Catis</a:t>
            </a:r>
            <a:br>
              <a:rPr lang="fr-FR" dirty="0" smtClean="0"/>
            </a:br>
            <a:r>
              <a:rPr lang="fr-FR" sz="2400" i="1" dirty="0" smtClean="0"/>
              <a:t>Document d’orientation CDSI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Construire </a:t>
            </a:r>
            <a:r>
              <a:rPr lang="fr-FR" sz="2400" dirty="0"/>
              <a:t>des Catis centrés autour d’un objectif scientifique ou d’appui à la recherche </a:t>
            </a:r>
            <a:r>
              <a:rPr lang="fr-FR" sz="2400" dirty="0" smtClean="0"/>
              <a:t>identifié :</a:t>
            </a:r>
          </a:p>
          <a:p>
            <a:pPr lvl="1"/>
            <a:r>
              <a:rPr lang="fr-FR" sz="2000" dirty="0"/>
              <a:t>U</a:t>
            </a:r>
            <a:r>
              <a:rPr lang="fr-FR" sz="2000" dirty="0" smtClean="0"/>
              <a:t>ne </a:t>
            </a:r>
            <a:r>
              <a:rPr lang="fr-FR" sz="2000" dirty="0"/>
              <a:t>structure de conception, d’animation et de réalisation </a:t>
            </a:r>
            <a:r>
              <a:rPr lang="fr-FR" sz="2000" dirty="0" smtClean="0"/>
              <a:t>informatiques,</a:t>
            </a:r>
          </a:p>
          <a:p>
            <a:pPr lvl="1"/>
            <a:r>
              <a:rPr lang="fr-FR" sz="2000" dirty="0" smtClean="0"/>
              <a:t>Un lieu de </a:t>
            </a:r>
            <a:r>
              <a:rPr lang="fr-FR" sz="2000" dirty="0"/>
              <a:t>production informatique </a:t>
            </a:r>
            <a:r>
              <a:rPr lang="fr-FR" sz="2000" dirty="0" smtClean="0"/>
              <a:t>connecté </a:t>
            </a:r>
            <a:r>
              <a:rPr lang="fr-FR" sz="2000" dirty="0"/>
              <a:t>explicitement à des lieux de production </a:t>
            </a:r>
            <a:r>
              <a:rPr lang="fr-FR" sz="2000" dirty="0" smtClean="0"/>
              <a:t>scientifique.</a:t>
            </a:r>
          </a:p>
          <a:p>
            <a:pPr lvl="0"/>
            <a:r>
              <a:rPr lang="fr-FR" sz="2400" dirty="0"/>
              <a:t>S’appuyer explicitement sur les perspectives d’évolution des systèmes d’information à l’Inra et sur les acquis issus des audits informatiques de </a:t>
            </a:r>
            <a:r>
              <a:rPr lang="fr-FR" sz="2400" dirty="0" smtClean="0"/>
              <a:t>l’INRA : </a:t>
            </a:r>
            <a:endParaRPr lang="fr-FR" sz="2400" dirty="0"/>
          </a:p>
          <a:p>
            <a:pPr lvl="1"/>
            <a:r>
              <a:rPr lang="fr-FR" sz="2000" dirty="0"/>
              <a:t>Les Catis s’adossent </a:t>
            </a:r>
            <a:r>
              <a:rPr lang="fr-FR" sz="2000" dirty="0" smtClean="0"/>
              <a:t>à </a:t>
            </a:r>
            <a:r>
              <a:rPr lang="fr-FR" sz="2000" dirty="0"/>
              <a:t>des objets scientifiques situés dans le cadre d’une stratégie scientifique </a:t>
            </a:r>
            <a:r>
              <a:rPr lang="fr-FR" sz="2000" dirty="0" smtClean="0"/>
              <a:t>d’établissement </a:t>
            </a:r>
            <a:r>
              <a:rPr lang="fr-FR" sz="2000" dirty="0"/>
              <a:t>et d’un pilotage de l’adaptation du système d’information institutionnel. 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65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4139952" cy="633412"/>
          </a:xfrm>
        </p:spPr>
        <p:txBody>
          <a:bodyPr/>
          <a:lstStyle/>
          <a:p>
            <a:r>
              <a:rPr lang="fr-FR" dirty="0" smtClean="0"/>
              <a:t>Périmètre Cati</a:t>
            </a:r>
            <a:br>
              <a:rPr lang="fr-FR" dirty="0" smtClean="0"/>
            </a:br>
            <a:r>
              <a:rPr lang="fr-FR" sz="2400" i="1" dirty="0" smtClean="0"/>
              <a:t>Document d’orientation CDSI</a:t>
            </a:r>
            <a:endParaRPr lang="fr-FR" sz="2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880320"/>
          </a:xfrm>
        </p:spPr>
        <p:txBody>
          <a:bodyPr/>
          <a:lstStyle/>
          <a:p>
            <a:pPr algn="just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fr-FR" sz="2400" dirty="0" smtClean="0">
                <a:solidFill>
                  <a:schemeClr val="accent1">
                    <a:lumMod val="50000"/>
                  </a:schemeClr>
                </a:solidFill>
              </a:rPr>
              <a:t>ncrés 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sur une finalité scientifique explicite, un objectif partagé, une communauté utilisatrice, et une production informatique identifiée. </a:t>
            </a:r>
            <a:endParaRPr lang="fr-FR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Informatisation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et utilisation des modèles agronomiques et biotechniques dédiés au système « sol-plante-atmosphère-pratiques ».</a:t>
            </a:r>
          </a:p>
          <a:p>
            <a:pPr lvl="1"/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Traitement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de l’information dans le domaine de l'observation des </a:t>
            </a: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agroécosystèmes (SI Sol, Climat, ORE, Ecophyto …..).</a:t>
            </a:r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fr-FR" sz="2400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5616624" y="275308"/>
            <a:ext cx="3275856" cy="38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pPr algn="r"/>
            <a:r>
              <a:rPr lang="fr-FR" dirty="0" smtClean="0"/>
              <a:t> </a:t>
            </a:r>
            <a:r>
              <a:rPr lang="fr-FR" u="sng" dirty="0" smtClean="0">
                <a:solidFill>
                  <a:schemeClr val="accent1">
                    <a:lumMod val="25000"/>
                  </a:schemeClr>
                </a:solidFill>
              </a:rPr>
              <a:t>Objet centré</a:t>
            </a:r>
            <a:endParaRPr lang="fr-FR" u="sng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4388911"/>
            <a:ext cx="8784976" cy="1200329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5400">
            <a:solidFill>
              <a:schemeClr val="accent5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chemeClr val="accent5">
                    <a:lumMod val="25000"/>
                  </a:schemeClr>
                </a:solidFill>
                <a:latin typeface="+mj-lt"/>
              </a:rPr>
              <a:t>Dans ce contexte, les Catis de plateforme, superposés assez étroitement à l’organisation et à la gouvernance de ces plateformes, sont le modèle à retenir.</a:t>
            </a:r>
          </a:p>
        </p:txBody>
      </p:sp>
    </p:spTree>
    <p:extLst>
      <p:ext uri="{BB962C8B-B14F-4D97-AF65-F5344CB8AC3E}">
        <p14:creationId xmlns:p14="http://schemas.microsoft.com/office/powerpoint/2010/main" val="309904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3419872" cy="633412"/>
          </a:xfrm>
        </p:spPr>
        <p:txBody>
          <a:bodyPr/>
          <a:lstStyle/>
          <a:p>
            <a:r>
              <a:rPr lang="fr-FR" dirty="0" smtClean="0"/>
              <a:t>Périmètre Cati </a:t>
            </a:r>
            <a:br>
              <a:rPr lang="fr-FR" dirty="0" smtClean="0"/>
            </a:br>
            <a:r>
              <a:rPr lang="fr-FR" sz="2400" i="1" dirty="0" smtClean="0"/>
              <a:t>Document d’orientation</a:t>
            </a:r>
            <a:br>
              <a:rPr lang="fr-FR" sz="2400" i="1" dirty="0" smtClean="0"/>
            </a:br>
            <a:r>
              <a:rPr lang="fr-FR" sz="2400" i="1" dirty="0" smtClean="0"/>
              <a:t>CDSI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2736304"/>
          </a:xfrm>
        </p:spPr>
        <p:txBody>
          <a:bodyPr/>
          <a:lstStyle/>
          <a:p>
            <a:pPr algn="just"/>
            <a:r>
              <a:rPr lang="fr-FR" sz="2400" dirty="0">
                <a:solidFill>
                  <a:srgbClr val="CC6600"/>
                </a:solidFill>
              </a:rPr>
              <a:t>M</a:t>
            </a:r>
            <a:r>
              <a:rPr lang="fr-FR" sz="2400" dirty="0" smtClean="0">
                <a:solidFill>
                  <a:srgbClr val="CC6600"/>
                </a:solidFill>
              </a:rPr>
              <a:t>ission </a:t>
            </a:r>
            <a:r>
              <a:rPr lang="fr-FR" sz="2400" dirty="0">
                <a:solidFill>
                  <a:srgbClr val="CC6600"/>
                </a:solidFill>
              </a:rPr>
              <a:t>de « recherche développement » délivrant des produits logiciels et de l’expertise de haut niveau insuffisamment représentés dans les Catis centrés sur un objet scientifique thématique. </a:t>
            </a:r>
            <a:r>
              <a:rPr lang="fr-FR" sz="2400" dirty="0" smtClean="0">
                <a:solidFill>
                  <a:srgbClr val="CC6600"/>
                </a:solidFill>
              </a:rPr>
              <a:t>Ils ne </a:t>
            </a:r>
            <a:r>
              <a:rPr lang="fr-FR" sz="2400" dirty="0">
                <a:solidFill>
                  <a:srgbClr val="CC6600"/>
                </a:solidFill>
              </a:rPr>
              <a:t>servent pas a priori un seul projet, mais potentiellement plusieurs, en orientant leur activité vers l’appui aux équipes de recherche sur la base de leurs compétences en mathématiques et/ou informatique</a:t>
            </a:r>
            <a:r>
              <a:rPr lang="fr-FR" sz="2400" dirty="0" smtClean="0">
                <a:solidFill>
                  <a:srgbClr val="CC6600"/>
                </a:solidFill>
              </a:rPr>
              <a:t>.</a:t>
            </a:r>
            <a:br>
              <a:rPr lang="fr-FR" sz="2400" dirty="0" smtClean="0">
                <a:solidFill>
                  <a:srgbClr val="CC6600"/>
                </a:solidFill>
              </a:rPr>
            </a:br>
            <a:endParaRPr lang="fr-FR" sz="2400" dirty="0">
              <a:solidFill>
                <a:srgbClr val="CC6600"/>
              </a:solidFill>
            </a:endParaRPr>
          </a:p>
          <a:p>
            <a:pPr marL="0" indent="0">
              <a:buNone/>
            </a:pPr>
            <a:endParaRPr lang="fr-FR" sz="2400" dirty="0" smtClean="0">
              <a:solidFill>
                <a:srgbClr val="CC66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3960440" y="260648"/>
            <a:ext cx="529208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u="sng" dirty="0" smtClean="0">
                <a:solidFill>
                  <a:srgbClr val="C00000"/>
                </a:solidFill>
              </a:rPr>
              <a:t>Outils/compétences centrés</a:t>
            </a:r>
            <a:endParaRPr lang="fr-FR" u="sng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520" y="4010288"/>
            <a:ext cx="8784976" cy="1938992"/>
          </a:xfrm>
          <a:prstGeom prst="rect">
            <a:avLst/>
          </a:prstGeom>
          <a:solidFill>
            <a:srgbClr val="C00000">
              <a:alpha val="23000"/>
            </a:srgb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rgbClr val="C00000"/>
                </a:solidFill>
                <a:latin typeface="+mn-lt"/>
              </a:rPr>
              <a:t>Dans ce contexte, les Catis « Outils/compétences centrés » sont un outil </a:t>
            </a:r>
            <a:r>
              <a:rPr lang="fr-FR" dirty="0" smtClean="0">
                <a:solidFill>
                  <a:srgbClr val="C00000"/>
                </a:solidFill>
                <a:latin typeface="+mn-lt"/>
              </a:rPr>
              <a:t>pour </a:t>
            </a:r>
            <a:r>
              <a:rPr lang="fr-FR" dirty="0">
                <a:solidFill>
                  <a:srgbClr val="C00000"/>
                </a:solidFill>
                <a:latin typeface="+mn-lt"/>
              </a:rPr>
              <a:t>fédérer et partager </a:t>
            </a:r>
            <a:r>
              <a:rPr lang="fr-FR" dirty="0" smtClean="0">
                <a:solidFill>
                  <a:srgbClr val="C00000"/>
                </a:solidFill>
                <a:latin typeface="+mn-lt"/>
              </a:rPr>
              <a:t>des </a:t>
            </a:r>
            <a:r>
              <a:rPr lang="fr-FR" dirty="0">
                <a:solidFill>
                  <a:srgbClr val="C00000"/>
                </a:solidFill>
                <a:latin typeface="+mn-lt"/>
              </a:rPr>
              <a:t>compétences et des moyens au sein du </a:t>
            </a:r>
            <a:r>
              <a:rPr lang="fr-FR" dirty="0" smtClean="0">
                <a:solidFill>
                  <a:srgbClr val="C00000"/>
                </a:solidFill>
                <a:latin typeface="+mn-lt"/>
              </a:rPr>
              <a:t>département </a:t>
            </a:r>
            <a:r>
              <a:rPr lang="fr-FR" dirty="0">
                <a:solidFill>
                  <a:srgbClr val="C00000"/>
                </a:solidFill>
                <a:latin typeface="+mn-lt"/>
              </a:rPr>
              <a:t>EA : Orientation pour EA </a:t>
            </a:r>
            <a:r>
              <a:rPr lang="fr-FR" dirty="0" smtClean="0">
                <a:solidFill>
                  <a:srgbClr val="C00000"/>
                </a:solidFill>
                <a:latin typeface="+mn-lt"/>
              </a:rPr>
              <a:t>stratégiquement  </a:t>
            </a:r>
            <a:r>
              <a:rPr lang="fr-FR" dirty="0">
                <a:solidFill>
                  <a:srgbClr val="C00000"/>
                </a:solidFill>
                <a:latin typeface="+mn-lt"/>
              </a:rPr>
              <a:t>importante </a:t>
            </a:r>
            <a:r>
              <a:rPr lang="fr-FR" dirty="0" smtClean="0">
                <a:solidFill>
                  <a:srgbClr val="C00000"/>
                </a:solidFill>
                <a:latin typeface="+mn-lt"/>
              </a:rPr>
              <a:t>pour </a:t>
            </a:r>
            <a:r>
              <a:rPr lang="fr-FR" dirty="0">
                <a:solidFill>
                  <a:srgbClr val="C00000"/>
                </a:solidFill>
                <a:latin typeface="+mn-lt"/>
              </a:rPr>
              <a:t>assurer la cohérence du dispositif</a:t>
            </a:r>
            <a:r>
              <a:rPr lang="fr-FR" dirty="0" smtClean="0">
                <a:solidFill>
                  <a:srgbClr val="C00000"/>
                </a:solidFill>
                <a:latin typeface="+mn-lt"/>
              </a:rPr>
              <a:t>.</a:t>
            </a:r>
            <a:endParaRPr lang="fr-FR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92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282154"/>
          </a:xfrm>
        </p:spPr>
        <p:txBody>
          <a:bodyPr/>
          <a:lstStyle/>
          <a:p>
            <a:r>
              <a:rPr lang="fr-FR" dirty="0" smtClean="0"/>
              <a:t>Nécessités supplémentaires pour la création des Catis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556792"/>
            <a:ext cx="8229600" cy="4104680"/>
          </a:xfrm>
        </p:spPr>
        <p:txBody>
          <a:bodyPr/>
          <a:lstStyle/>
          <a:p>
            <a:pPr algn="just"/>
            <a:r>
              <a:rPr lang="fr-FR" sz="2400" dirty="0" smtClean="0"/>
              <a:t>En plus du périmètre décrit dans les diapositives précédentes, quatre nécessités supplémentaires :</a:t>
            </a:r>
          </a:p>
          <a:p>
            <a:pPr lvl="1" algn="just"/>
            <a:r>
              <a:rPr lang="fr-FR" sz="2000" dirty="0" smtClean="0"/>
              <a:t>Les départements EA-EFPA souhaitent valoriser au sein des CATIs  les structures informatiques de production déjà existantes. </a:t>
            </a:r>
            <a:r>
              <a:rPr lang="fr-FR" sz="2000" u="sng" dirty="0" smtClean="0"/>
              <a:t>Il ne s’agit pas d’en créer des nouvelles.</a:t>
            </a:r>
            <a:endParaRPr lang="fr-FR" sz="2000" u="sng" dirty="0"/>
          </a:p>
          <a:p>
            <a:pPr lvl="1" algn="just"/>
            <a:r>
              <a:rPr lang="fr-FR" sz="2000" u="sng" dirty="0" smtClean="0"/>
              <a:t>Les SI stratégiques des départements EA-EFPA sont les supports opérationnels des CATIs. </a:t>
            </a:r>
            <a:r>
              <a:rPr lang="fr-FR" sz="2000" dirty="0"/>
              <a:t>Les </a:t>
            </a:r>
            <a:r>
              <a:rPr lang="fr-FR" sz="2000" dirty="0" smtClean="0"/>
              <a:t>CATIs </a:t>
            </a:r>
            <a:r>
              <a:rPr lang="fr-FR" sz="2000" dirty="0"/>
              <a:t>s’adossent </a:t>
            </a:r>
            <a:r>
              <a:rPr lang="fr-FR" sz="2000" dirty="0" smtClean="0"/>
              <a:t>donc à </a:t>
            </a:r>
            <a:r>
              <a:rPr lang="fr-FR" sz="2000" dirty="0"/>
              <a:t>des objets scientifiques  </a:t>
            </a:r>
            <a:r>
              <a:rPr lang="fr-FR" sz="2000" dirty="0" smtClean="0"/>
              <a:t>d’intérêt pour les départements EA –EFPA portés par ces SI.</a:t>
            </a:r>
          </a:p>
          <a:p>
            <a:pPr lvl="1"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100075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0" cap="small" dirty="0" smtClean="0"/>
              <a:t>Systèmes d’Information des données d’Observation et d’Expérimentation des</a:t>
            </a:r>
            <a:br>
              <a:rPr lang="fr-FR" sz="2800" b="0" cap="small" dirty="0" smtClean="0"/>
            </a:br>
            <a:r>
              <a:rPr lang="fr-FR" sz="2800" b="0" cap="small" dirty="0" smtClean="0"/>
              <a:t>Agroécosystèmes</a:t>
            </a:r>
            <a:endParaRPr lang="fr-FR" sz="2800" b="0" cap="small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6600" dirty="0"/>
              <a:t>CATI </a:t>
            </a:r>
            <a:r>
              <a:rPr lang="fr-FR" sz="6600" dirty="0" smtClean="0"/>
              <a:t>SIOEA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40944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320480"/>
          </a:xfrm>
        </p:spPr>
        <p:txBody>
          <a:bodyPr/>
          <a:lstStyle/>
          <a:p>
            <a:pPr algn="just"/>
            <a:r>
              <a:rPr lang="fr-FR" sz="2400" dirty="0" smtClean="0"/>
              <a:t>Les  départements ont pour </a:t>
            </a:r>
            <a:r>
              <a:rPr lang="fr-FR" sz="2400" dirty="0"/>
              <a:t>objectif </a:t>
            </a:r>
            <a:r>
              <a:rPr lang="fr-FR" sz="2400" dirty="0" smtClean="0"/>
              <a:t>:</a:t>
            </a:r>
          </a:p>
          <a:p>
            <a:pPr lvl="1" algn="just"/>
            <a:r>
              <a:rPr lang="fr-FR" sz="2000" dirty="0" smtClean="0"/>
              <a:t>de </a:t>
            </a:r>
            <a:r>
              <a:rPr lang="fr-FR" sz="2000" dirty="0"/>
              <a:t>structurer et mutualiser les moyens destinés à la création et la gestion des </a:t>
            </a:r>
            <a:r>
              <a:rPr lang="fr-FR" sz="2000" dirty="0" smtClean="0"/>
              <a:t>systèmes d'information </a:t>
            </a:r>
            <a:r>
              <a:rPr lang="fr-FR" sz="2000" dirty="0"/>
              <a:t>des </a:t>
            </a:r>
            <a:r>
              <a:rPr lang="fr-FR" sz="2000" dirty="0" smtClean="0"/>
              <a:t>bases de données. </a:t>
            </a:r>
          </a:p>
          <a:p>
            <a:pPr lvl="1" algn="just"/>
            <a:r>
              <a:rPr lang="fr-FR" sz="2000" dirty="0" smtClean="0"/>
              <a:t>d'assurer </a:t>
            </a:r>
            <a:r>
              <a:rPr lang="fr-FR" sz="2000" dirty="0"/>
              <a:t>la gestion, la </a:t>
            </a:r>
            <a:r>
              <a:rPr lang="fr-FR" sz="2000" dirty="0" smtClean="0"/>
              <a:t>cohérence la </a:t>
            </a:r>
            <a:r>
              <a:rPr lang="fr-FR" sz="2000" dirty="0"/>
              <a:t>mise à disposition </a:t>
            </a:r>
            <a:r>
              <a:rPr lang="fr-FR" sz="2000" dirty="0" smtClean="0"/>
              <a:t>et l’interopérabilité des </a:t>
            </a:r>
            <a:r>
              <a:rPr lang="fr-FR" sz="2000" dirty="0"/>
              <a:t>données </a:t>
            </a:r>
            <a:r>
              <a:rPr lang="fr-FR" sz="2000" dirty="0" smtClean="0"/>
              <a:t>archivées.</a:t>
            </a:r>
            <a:endParaRPr lang="fr-FR" sz="2000" dirty="0"/>
          </a:p>
          <a:p>
            <a:pPr algn="just"/>
            <a:r>
              <a:rPr lang="fr-FR" sz="2400" dirty="0"/>
              <a:t>P</a:t>
            </a:r>
            <a:r>
              <a:rPr lang="fr-FR" sz="2400" dirty="0" smtClean="0"/>
              <a:t>lusieurs </a:t>
            </a:r>
            <a:r>
              <a:rPr lang="fr-FR" sz="2400" dirty="0"/>
              <a:t>« périmètres objet » </a:t>
            </a:r>
            <a:r>
              <a:rPr lang="fr-FR" sz="2400" dirty="0" smtClean="0"/>
              <a:t>sont susceptibles </a:t>
            </a:r>
            <a:r>
              <a:rPr lang="fr-FR" sz="2400" dirty="0"/>
              <a:t>d’ancrer la création d’un Cati :</a:t>
            </a:r>
          </a:p>
          <a:p>
            <a:pPr lvl="1" algn="just"/>
            <a:r>
              <a:rPr lang="fr-FR" sz="2000" dirty="0" smtClean="0"/>
              <a:t>Les </a:t>
            </a:r>
            <a:r>
              <a:rPr lang="fr-FR" sz="2000" dirty="0"/>
              <a:t>bases de données issues d’observatoires </a:t>
            </a:r>
            <a:r>
              <a:rPr lang="fr-FR" sz="2000" dirty="0" smtClean="0"/>
              <a:t>(</a:t>
            </a:r>
            <a:r>
              <a:rPr lang="fr-FR" sz="2000" dirty="0"/>
              <a:t>ex </a:t>
            </a:r>
            <a:r>
              <a:rPr lang="fr-FR" sz="2000" dirty="0" smtClean="0"/>
              <a:t>SOERE, ZA),</a:t>
            </a:r>
          </a:p>
          <a:p>
            <a:pPr lvl="1" algn="just"/>
            <a:r>
              <a:rPr lang="fr-FR" sz="2000" dirty="0" smtClean="0"/>
              <a:t>Les </a:t>
            </a:r>
            <a:r>
              <a:rPr lang="fr-FR" sz="2000" dirty="0"/>
              <a:t>bases de données issues d’observatoire avec un regroupement autour d’un objet ou groupe d’objet (données agronomiques, </a:t>
            </a:r>
            <a:r>
              <a:rPr lang="fr-FR" sz="2000" dirty="0" smtClean="0"/>
              <a:t>pédoclimatiques, </a:t>
            </a:r>
            <a:r>
              <a:rPr lang="fr-FR" sz="2000" dirty="0"/>
              <a:t>forestières, environnementales des systèmes de culture et d’élevage).</a:t>
            </a:r>
            <a:endParaRPr lang="fr-FR" sz="2000" dirty="0" smtClean="0"/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179512" y="404664"/>
            <a:ext cx="9036496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CATI SIOEA - </a:t>
            </a:r>
            <a:r>
              <a:rPr lang="fr-FR" sz="2800" i="1" dirty="0" smtClean="0"/>
              <a:t>Orientations stratégiques</a:t>
            </a:r>
            <a:endParaRPr lang="fr-FR" i="1" dirty="0" smtClean="0"/>
          </a:p>
          <a:p>
            <a:r>
              <a:rPr lang="fr-FR" sz="2400" i="1" dirty="0"/>
              <a:t>Systèmes d’Information des données d’Observation et </a:t>
            </a:r>
            <a:r>
              <a:rPr lang="fr-FR" sz="2400" i="1" dirty="0" smtClean="0"/>
              <a:t>d’Expérimentation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31517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835696" y="1412776"/>
            <a:ext cx="5328592" cy="1224136"/>
          </a:xfrm>
          <a:prstGeom prst="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FF0000"/>
                </a:solidFill>
              </a:rPr>
              <a:t>Pôle </a:t>
            </a:r>
            <a:r>
              <a:rPr lang="fr-FR" sz="2000" dirty="0" smtClean="0">
                <a:solidFill>
                  <a:srgbClr val="FF0000"/>
                </a:solidFill>
              </a:rPr>
              <a:t>transversal</a:t>
            </a:r>
            <a:br>
              <a:rPr lang="fr-FR" sz="2000" dirty="0" smtClean="0">
                <a:solidFill>
                  <a:srgbClr val="FF0000"/>
                </a:solidFill>
              </a:rPr>
            </a:br>
            <a:r>
              <a:rPr lang="fr-FR" sz="1600" i="1" dirty="0">
                <a:solidFill>
                  <a:srgbClr val="FF0000"/>
                </a:solidFill>
              </a:rPr>
              <a:t>I</a:t>
            </a:r>
            <a:r>
              <a:rPr lang="fr-FR" sz="1600" i="1" dirty="0" smtClean="0">
                <a:solidFill>
                  <a:srgbClr val="FF0000"/>
                </a:solidFill>
              </a:rPr>
              <a:t>nfrastructure serveur </a:t>
            </a:r>
            <a:r>
              <a:rPr lang="fr-FR" sz="1600" i="1" dirty="0">
                <a:solidFill>
                  <a:srgbClr val="FF0000"/>
                </a:solidFill>
              </a:rPr>
              <a:t>et/ou </a:t>
            </a:r>
            <a:r>
              <a:rPr lang="fr-FR" sz="1600" i="1" dirty="0" smtClean="0">
                <a:solidFill>
                  <a:srgbClr val="FF0000"/>
                </a:solidFill>
              </a:rPr>
              <a:t>cluster, SIG et Géomatique</a:t>
            </a:r>
            <a:endParaRPr lang="fr-FR" sz="1600" i="1" dirty="0">
              <a:solidFill>
                <a:srgbClr val="FF0000"/>
              </a:solidFill>
            </a:endParaRPr>
          </a:p>
          <a:p>
            <a:pPr algn="ctr"/>
            <a:r>
              <a:rPr lang="fr-FR" sz="1600" i="1" dirty="0">
                <a:solidFill>
                  <a:srgbClr val="FF0000"/>
                </a:solidFill>
              </a:rPr>
              <a:t>forge et autres outils collaboratifs, techniques et/ou bonnes pratiques, interopérabilités </a:t>
            </a:r>
            <a:r>
              <a:rPr lang="fr-FR" sz="1600" i="1" dirty="0" smtClean="0">
                <a:solidFill>
                  <a:srgbClr val="FF0000"/>
                </a:solidFill>
              </a:rPr>
              <a:t>des bases </a:t>
            </a:r>
            <a:endParaRPr lang="fr-FR" sz="1600" i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827585" y="3717032"/>
            <a:ext cx="3240360" cy="1224136"/>
          </a:xfrm>
          <a:prstGeom prst="rect">
            <a:avLst/>
          </a:prstGeom>
          <a:ln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Pôle 1</a:t>
            </a:r>
            <a:b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 SI  Agroclimatique</a:t>
            </a: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1800" dirty="0" smtClean="0">
                <a:solidFill>
                  <a:schemeClr val="accent2">
                    <a:lumMod val="75000"/>
                  </a:schemeClr>
                </a:solidFill>
              </a:rPr>
              <a:t>+ Autre bases climat dépendantes</a:t>
            </a:r>
            <a:endParaRPr lang="fr-FR" sz="1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2195737" y="3717032"/>
            <a:ext cx="3240360" cy="1224136"/>
          </a:xfrm>
          <a:prstGeom prst="rect">
            <a:avLst/>
          </a:prstGeom>
          <a:solidFill>
            <a:srgbClr val="CC6600">
              <a:alpha val="29000"/>
            </a:srgbClr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CC6600"/>
                </a:solidFill>
              </a:rPr>
              <a:t>Pôle 2 </a:t>
            </a:r>
            <a:br>
              <a:rPr lang="pt-BR" sz="2000" b="1" dirty="0" smtClean="0">
                <a:solidFill>
                  <a:srgbClr val="CC6600"/>
                </a:solidFill>
              </a:rPr>
            </a:br>
            <a:r>
              <a:rPr lang="pt-BR" sz="2000" b="1" dirty="0" smtClean="0">
                <a:solidFill>
                  <a:srgbClr val="CC6600"/>
                </a:solidFill>
              </a:rPr>
              <a:t>SI  SOL</a:t>
            </a:r>
            <a:r>
              <a:rPr lang="pt-BR" sz="2000" dirty="0" smtClean="0">
                <a:solidFill>
                  <a:srgbClr val="CC6600"/>
                </a:solidFill>
              </a:rPr>
              <a:t/>
            </a:r>
            <a:br>
              <a:rPr lang="pt-BR" sz="2000" dirty="0" smtClean="0">
                <a:solidFill>
                  <a:srgbClr val="CC6600"/>
                </a:solidFill>
              </a:rPr>
            </a:br>
            <a:r>
              <a:rPr lang="pt-BR" sz="1800" dirty="0" smtClean="0">
                <a:solidFill>
                  <a:srgbClr val="CC6600"/>
                </a:solidFill>
              </a:rPr>
              <a:t>Donesol, RMQS, BDAT Genosol...</a:t>
            </a:r>
            <a:endParaRPr lang="fr-FR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9512" y="4800054"/>
            <a:ext cx="1524780" cy="1077218"/>
          </a:xfrm>
          <a:prstGeom prst="rect">
            <a:avLst/>
          </a:prstGeom>
          <a:solidFill>
            <a:srgbClr val="CC6600">
              <a:alpha val="24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CC6600"/>
                </a:solidFill>
                <a:latin typeface="+mn-lt"/>
              </a:rPr>
              <a:t>Activités INFOSOL</a:t>
            </a:r>
            <a:br>
              <a:rPr lang="fr-FR" sz="1600" dirty="0" smtClean="0">
                <a:solidFill>
                  <a:srgbClr val="CC6600"/>
                </a:solidFill>
                <a:latin typeface="+mn-lt"/>
              </a:rPr>
            </a:br>
            <a:r>
              <a:rPr lang="fr-FR" sz="1600" dirty="0" smtClean="0">
                <a:solidFill>
                  <a:srgbClr val="CC6600"/>
                </a:solidFill>
                <a:latin typeface="+mn-lt"/>
              </a:rPr>
              <a:t>BDD </a:t>
            </a:r>
            <a:br>
              <a:rPr lang="fr-FR" sz="1600" dirty="0" smtClean="0">
                <a:solidFill>
                  <a:srgbClr val="CC6600"/>
                </a:solidFill>
                <a:latin typeface="+mn-lt"/>
              </a:rPr>
            </a:br>
            <a:r>
              <a:rPr lang="fr-FR" sz="1600" dirty="0" smtClean="0">
                <a:solidFill>
                  <a:srgbClr val="CC6600"/>
                </a:solidFill>
                <a:latin typeface="+mn-lt"/>
              </a:rPr>
              <a:t>sur </a:t>
            </a:r>
            <a:r>
              <a:rPr lang="fr-FR" sz="1600" dirty="0">
                <a:solidFill>
                  <a:srgbClr val="CC6600"/>
                </a:solidFill>
                <a:latin typeface="+mn-lt"/>
              </a:rPr>
              <a:t>les sols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1583888" y="5805264"/>
            <a:ext cx="1980000" cy="0"/>
          </a:xfrm>
          <a:prstGeom prst="straightConnector1">
            <a:avLst/>
          </a:prstGeom>
          <a:ln w="63500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308304" y="4653136"/>
            <a:ext cx="1728192" cy="122413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Activité 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cellule EcoInformatique</a:t>
            </a:r>
            <a:endParaRPr lang="fr-FR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3563888" y="3717033"/>
            <a:ext cx="3240360" cy="122413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ôle </a:t>
            </a:r>
            <a:r>
              <a:rPr lang="fr-FR" sz="2000" b="1" dirty="0">
                <a:solidFill>
                  <a:schemeClr val="accent2">
                    <a:lumMod val="50000"/>
                  </a:schemeClr>
                </a:solidFill>
              </a:rPr>
              <a:t>3 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 SI SOERE</a:t>
            </a:r>
            <a:b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1800" i="1" dirty="0" smtClean="0">
                <a:solidFill>
                  <a:schemeClr val="accent2">
                    <a:lumMod val="50000"/>
                  </a:schemeClr>
                </a:solidFill>
              </a:rPr>
              <a:t>ACBB, PRO, OMERE, AGRYS, FORETS, LACS, PFC ….</a:t>
            </a:r>
            <a:endParaRPr lang="fr-FR" sz="18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9512" y="2708920"/>
            <a:ext cx="1524780" cy="16201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accent2">
                    <a:lumMod val="75000"/>
                  </a:schemeClr>
                </a:solidFill>
              </a:rPr>
              <a:t>Activités Agroclim</a:t>
            </a:r>
            <a:br>
              <a:rPr lang="fr-FR" sz="16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1600" i="1" dirty="0" smtClean="0">
                <a:solidFill>
                  <a:schemeClr val="accent2">
                    <a:lumMod val="75000"/>
                  </a:schemeClr>
                </a:solidFill>
              </a:rPr>
              <a:t>BDD Agroclimatique et Climat dépendante</a:t>
            </a:r>
            <a:endParaRPr lang="fr-FR" sz="1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H="1">
            <a:off x="5436096" y="5805264"/>
            <a:ext cx="1980000" cy="0"/>
          </a:xfrm>
          <a:prstGeom prst="straightConnector1">
            <a:avLst/>
          </a:prstGeom>
          <a:ln w="635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6200000">
            <a:off x="4932040" y="3717033"/>
            <a:ext cx="3240360" cy="1224136"/>
          </a:xfrm>
          <a:prstGeom prst="rect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Pôle 4 </a:t>
            </a:r>
            <a:b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Itinéraires et suivi </a:t>
            </a:r>
            <a:r>
              <a:rPr lang="fr-FR" sz="2000" dirty="0" smtClean="0">
                <a:solidFill>
                  <a:schemeClr val="accent2">
                    <a:lumMod val="50000"/>
                  </a:schemeClr>
                </a:solidFill>
              </a:rPr>
              <a:t>Systèmes de Culture</a:t>
            </a:r>
            <a:endParaRPr lang="fr-FR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308304" y="2684518"/>
            <a:ext cx="1728192" cy="1896609"/>
          </a:xfrm>
          <a:prstGeom prst="rect">
            <a:avLst/>
          </a:prstGeom>
          <a:solidFill>
            <a:srgbClr val="7030A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accent2">
                    <a:lumMod val="50000"/>
                  </a:schemeClr>
                </a:solidFill>
              </a:rPr>
              <a:t>Activité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future</a:t>
            </a:r>
            <a:endParaRPr lang="fr-FR" sz="16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600" dirty="0">
                <a:solidFill>
                  <a:schemeClr val="accent2">
                    <a:lumMod val="50000"/>
                  </a:schemeClr>
                </a:solidFill>
              </a:rPr>
              <a:t>cellule </a:t>
            </a:r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EcoInformatique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(Ecophyto)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+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50000"/>
                  </a:schemeClr>
                </a:solidFill>
              </a:rPr>
              <a:t>Autres Base Système (EA et EFPA)</a:t>
            </a:r>
            <a:endParaRPr lang="fr-FR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6804248" y="2852936"/>
            <a:ext cx="540000" cy="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1619672" y="2852936"/>
            <a:ext cx="540000" cy="0"/>
          </a:xfrm>
          <a:prstGeom prst="straightConnector1">
            <a:avLst/>
          </a:prstGeom>
          <a:ln w="6350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CATI SIOEA - </a:t>
            </a:r>
            <a:r>
              <a:rPr lang="fr-FR" sz="2800" i="1" dirty="0" smtClean="0"/>
              <a:t>Structuration</a:t>
            </a:r>
          </a:p>
          <a:p>
            <a:r>
              <a:rPr lang="fr-FR" sz="2400" i="1" dirty="0" smtClean="0"/>
              <a:t>Systèmes d’Information des données d’Observation et d’Expérimentation</a:t>
            </a:r>
            <a:endParaRPr lang="fr-FR" sz="2000" i="1" dirty="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50825" y="1700213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400" i="1" dirty="0">
                <a:solidFill>
                  <a:srgbClr val="8EC000"/>
                </a:solidFill>
                <a:latin typeface="+mn-lt"/>
              </a:rPr>
              <a:t>5 pôles</a:t>
            </a:r>
          </a:p>
        </p:txBody>
      </p:sp>
    </p:spTree>
    <p:extLst>
      <p:ext uri="{BB962C8B-B14F-4D97-AF65-F5344CB8AC3E}">
        <p14:creationId xmlns:p14="http://schemas.microsoft.com/office/powerpoint/2010/main" val="45242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6" grpId="0" animBg="1"/>
      <p:bldP spid="14" grpId="0" animBg="1"/>
      <p:bldP spid="20" grpId="0" animBg="1"/>
      <p:bldP spid="5" grpId="0" animBg="1"/>
      <p:bldP spid="25" grpId="0" animBg="1"/>
      <p:bldP spid="7" grpId="0" animBg="1"/>
      <p:bldP spid="26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/>
              <a:t>Au-delà de la phase d’inventaire </a:t>
            </a:r>
            <a:r>
              <a:rPr lang="fr-FR" sz="2400" dirty="0" smtClean="0"/>
              <a:t>ou d’archivage des données propres à chaque pôle et </a:t>
            </a:r>
            <a:r>
              <a:rPr lang="fr-FR" sz="2400" dirty="0"/>
              <a:t>son adéquation pour </a:t>
            </a:r>
            <a:r>
              <a:rPr lang="fr-FR" sz="2400" dirty="0" smtClean="0"/>
              <a:t>répondre aux </a:t>
            </a:r>
            <a:r>
              <a:rPr lang="fr-FR" sz="2400" dirty="0"/>
              <a:t>grandes questions liées aux changements </a:t>
            </a:r>
            <a:r>
              <a:rPr lang="fr-FR" sz="2400" dirty="0" smtClean="0"/>
              <a:t>globaux et la </a:t>
            </a:r>
            <a:r>
              <a:rPr lang="fr-FR" sz="2400" dirty="0"/>
              <a:t>montée en puissance de nos </a:t>
            </a:r>
            <a:r>
              <a:rPr lang="fr-FR" sz="2400" dirty="0" smtClean="0"/>
              <a:t>plateformes informatiques, </a:t>
            </a:r>
            <a:r>
              <a:rPr lang="fr-FR" sz="2400" dirty="0"/>
              <a:t>il nous faut maintenant imaginer </a:t>
            </a:r>
            <a:r>
              <a:rPr lang="fr-FR" sz="2400" dirty="0" smtClean="0"/>
              <a:t>et mettre </a:t>
            </a:r>
            <a:r>
              <a:rPr lang="fr-FR" sz="2400" dirty="0"/>
              <a:t>en </a:t>
            </a:r>
            <a:r>
              <a:rPr lang="fr-FR" sz="2400" dirty="0" smtClean="0"/>
              <a:t>œuvre </a:t>
            </a:r>
            <a:r>
              <a:rPr lang="fr-FR" sz="2400" dirty="0"/>
              <a:t>une animation structurante entre </a:t>
            </a:r>
            <a:r>
              <a:rPr lang="fr-FR" sz="2400" dirty="0" smtClean="0"/>
              <a:t>les </a:t>
            </a:r>
            <a:r>
              <a:rPr lang="fr-FR" sz="2400" dirty="0"/>
              <a:t>outils </a:t>
            </a:r>
            <a:r>
              <a:rPr lang="fr-FR" sz="2400" dirty="0" smtClean="0"/>
              <a:t>des pôles qui vise </a:t>
            </a:r>
            <a:r>
              <a:rPr lang="fr-FR" sz="2400" dirty="0"/>
              <a:t>à concrétiser le </a:t>
            </a:r>
            <a:r>
              <a:rPr lang="fr-FR" sz="2400" dirty="0" smtClean="0"/>
              <a:t>continuum </a:t>
            </a:r>
          </a:p>
          <a:p>
            <a:pPr algn="just"/>
            <a:endParaRPr lang="fr-FR" sz="2400" dirty="0"/>
          </a:p>
          <a:p>
            <a:pPr algn="just"/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encore trop segmenté pour les différents agro-ecosystèmes que l’on étudie à l’INRA.</a:t>
            </a:r>
          </a:p>
          <a:p>
            <a:pPr marL="0" indent="0">
              <a:buNone/>
            </a:pPr>
            <a:endParaRPr lang="fr-FR" sz="3200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CATI SIOEA – </a:t>
            </a:r>
            <a:r>
              <a:rPr lang="fr-FR" sz="2800" i="1" dirty="0" smtClean="0"/>
              <a:t>Objectifs</a:t>
            </a:r>
          </a:p>
          <a:p>
            <a:r>
              <a:rPr lang="fr-FR" sz="2400" i="1" dirty="0" smtClean="0"/>
              <a:t>Systèmes d’Information des données d’Observation et d’Expérimentation</a:t>
            </a:r>
            <a:endParaRPr lang="fr-FR" sz="2000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108924" y="4407495"/>
            <a:ext cx="8999580" cy="461665"/>
          </a:xfrm>
          <a:prstGeom prst="rect">
            <a:avLst/>
          </a:prstGeom>
          <a:solidFill>
            <a:srgbClr val="7030A0">
              <a:alpha val="27000"/>
            </a:srgbClr>
          </a:solidFill>
          <a:ln w="254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fr-FR" dirty="0" smtClean="0">
                <a:solidFill>
                  <a:srgbClr val="7030A0"/>
                </a:solidFill>
                <a:latin typeface="+mn-lt"/>
              </a:rPr>
              <a:t>Observations </a:t>
            </a:r>
            <a:r>
              <a:rPr lang="fr-FR" dirty="0">
                <a:solidFill>
                  <a:srgbClr val="7030A0"/>
                </a:solidFill>
                <a:latin typeface="+mn-lt"/>
              </a:rPr>
              <a:t>– suivi -&gt; SI - base de données -&gt; </a:t>
            </a:r>
            <a:r>
              <a:rPr lang="fr-FR" dirty="0" smtClean="0">
                <a:solidFill>
                  <a:srgbClr val="7030A0"/>
                </a:solidFill>
                <a:latin typeface="+mn-lt"/>
              </a:rPr>
              <a:t>Modélisation </a:t>
            </a:r>
            <a:endParaRPr lang="fr-FR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652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rame-exposes-oral-1">
  <a:themeElements>
    <a:clrScheme name="Trame-exposes-oral-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ame-exposes-oral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me-exposes-oral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Trame-exposes-oral-1</Template>
  <TotalTime>7090</TotalTime>
  <Words>1068</Words>
  <Application>Microsoft Office PowerPoint</Application>
  <PresentationFormat>Affichage à l'écran (4:3)</PresentationFormat>
  <Paragraphs>96</Paragraphs>
  <Slides>14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Trame-exposes-oral-1</vt:lpstr>
      <vt:lpstr>Réflexions sur la mise en place des missions du CATI SIOEA</vt:lpstr>
      <vt:lpstr>Principes de base de création des Catis Document d’orientation CDSI</vt:lpstr>
      <vt:lpstr>Périmètre Cati Document d’orientation CDSI</vt:lpstr>
      <vt:lpstr>Périmètre Cati  Document d’orientation CDSI</vt:lpstr>
      <vt:lpstr>Nécessités supplémentaires pour la création des Catis</vt:lpstr>
      <vt:lpstr>Systèmes d’Information des données d’Observation et d’Expérimentation des Agroécosystèmes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L’interaction  entre le CATI SIOEA et la communauté bénéficiaire </vt:lpstr>
      <vt:lpstr>L’interaction  entre le CATI SIOEA et la communauté bénéficiaire </vt:lpstr>
      <vt:lpstr>Modalités d’évaluation du service rendu</vt:lpstr>
    </vt:vector>
  </TitlesOfParts>
  <Company>INRA Département 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laurent</dc:creator>
  <cp:lastModifiedBy>cellier</cp:lastModifiedBy>
  <cp:revision>343</cp:revision>
  <cp:lastPrinted>2012-10-02T16:32:49Z</cp:lastPrinted>
  <dcterms:created xsi:type="dcterms:W3CDTF">2007-12-11T05:40:03Z</dcterms:created>
  <dcterms:modified xsi:type="dcterms:W3CDTF">2012-10-02T16:32:54Z</dcterms:modified>
</cp:coreProperties>
</file>