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77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877050" cy="10002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olaine Deschamps" initials="MD" lastIdx="3" clrIdx="0"/>
  <p:cmAuthor id="1" name="pbertuzzi" initials="pb" lastIdx="4" clrIdx="1"/>
  <p:cmAuthor id="2" name="Guy Richard" initials="GRI" lastIdx="2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6600"/>
    <a:srgbClr val="D2DEB0"/>
    <a:srgbClr val="CC6600"/>
    <a:srgbClr val="004600"/>
    <a:srgbClr val="FF3399"/>
    <a:srgbClr val="FFCC00"/>
    <a:srgbClr val="FFFF99"/>
    <a:srgbClr val="38CA7A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83721" autoAdjust="0"/>
  </p:normalViewPr>
  <p:slideViewPr>
    <p:cSldViewPr>
      <p:cViewPr varScale="1">
        <p:scale>
          <a:sx n="107" d="100"/>
          <a:sy n="107" d="100"/>
        </p:scale>
        <p:origin x="14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32" y="72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791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687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791" y="9501687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fld id="{D3DB561A-AD4A-4E55-9A00-EC28E36776D3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61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253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06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99" y="4752396"/>
            <a:ext cx="5502255" cy="450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0137"/>
            <a:ext cx="2980260" cy="5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253" y="9500137"/>
            <a:ext cx="2980260" cy="5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fld id="{966B1683-F22B-4460-BCBF-046BBCB6437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68698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IDS : Infrastructure de Données Spatiales</a:t>
            </a:r>
          </a:p>
          <a:p>
            <a:r>
              <a:rPr lang="fr-FR" dirty="0" smtClean="0"/>
              <a:t>Des exemples</a:t>
            </a:r>
            <a:r>
              <a:rPr lang="fr-FR" baseline="0" dirty="0" smtClean="0"/>
              <a:t> vont être donnés par la suite</a:t>
            </a:r>
          </a:p>
          <a:p>
            <a:r>
              <a:rPr lang="fr-FR" baseline="0" dirty="0" smtClean="0"/>
              <a:t>Vecteurs = formes géométriques</a:t>
            </a:r>
          </a:p>
          <a:p>
            <a:r>
              <a:rPr lang="fr-FR" baseline="0" dirty="0" smtClean="0"/>
              <a:t>Raster = grille</a:t>
            </a:r>
          </a:p>
          <a:p>
            <a:r>
              <a:rPr lang="fr-FR" baseline="0" dirty="0" smtClean="0"/>
              <a:t>Issue coordonnées : fabricable très rapidement.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809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Important de savoir ce dont</a:t>
            </a:r>
            <a:r>
              <a:rPr lang="fr-FR" baseline="0" dirty="0" smtClean="0"/>
              <a:t> on dispose, ce dont on a besoin et ce qu’on veut assumer ou sous-traiter.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994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LISAH : depuis le </a:t>
            </a:r>
            <a:r>
              <a:rPr lang="fr-FR" dirty="0" err="1" smtClean="0"/>
              <a:t>visualiseur</a:t>
            </a:r>
            <a:r>
              <a:rPr lang="fr-FR" dirty="0" smtClean="0"/>
              <a:t> chargement de la couche du serveur WMS du LISAH (La </a:t>
            </a:r>
            <a:r>
              <a:rPr lang="fr-FR" dirty="0" err="1" smtClean="0"/>
              <a:t>Peyne</a:t>
            </a:r>
            <a:r>
              <a:rPr lang="fr-FR" dirty="0" smtClean="0"/>
              <a:t> : parcellaire cultural et enquête)</a:t>
            </a:r>
          </a:p>
          <a:p>
            <a:r>
              <a:rPr lang="fr-FR" dirty="0" smtClean="0"/>
              <a:t>SAS : </a:t>
            </a:r>
          </a:p>
          <a:p>
            <a:r>
              <a:rPr lang="fr-FR" dirty="0" smtClean="0"/>
              <a:t>	- recherche mots clé ‘zone humide’</a:t>
            </a:r>
          </a:p>
          <a:p>
            <a:r>
              <a:rPr lang="fr-FR" dirty="0" smtClean="0"/>
              <a:t>	-  accès fiche ‘Milieux potentiellement humides</a:t>
            </a:r>
            <a:r>
              <a:rPr lang="fr-FR" baseline="0" dirty="0" smtClean="0"/>
              <a:t> de France</a:t>
            </a:r>
            <a:r>
              <a:rPr lang="fr-FR" dirty="0" smtClean="0"/>
              <a:t>’ : lancer la visualisation depuis la métadonnée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2861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Montrer </a:t>
            </a:r>
            <a:r>
              <a:rPr lang="fr-FR" dirty="0" err="1" smtClean="0"/>
              <a:t>requêtage</a:t>
            </a:r>
            <a:r>
              <a:rPr lang="fr-FR" dirty="0" smtClean="0"/>
              <a:t> sur couche des stations météo + extraction de cette couche.</a:t>
            </a:r>
          </a:p>
          <a:p>
            <a:r>
              <a:rPr lang="fr-FR" dirty="0" smtClean="0"/>
              <a:t>Insister sur le </a:t>
            </a:r>
            <a:r>
              <a:rPr lang="fr-FR" dirty="0" err="1" smtClean="0"/>
              <a:t>sviewer</a:t>
            </a:r>
            <a:r>
              <a:rPr lang="fr-FR" dirty="0" smtClean="0"/>
              <a:t> qui peut être n’importe quelle application utilisateur (réponse aux besoins d’affichage).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22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Automatisation présentée par </a:t>
            </a:r>
            <a:r>
              <a:rPr lang="fr-FR" dirty="0" smtClean="0"/>
              <a:t>Benoît </a:t>
            </a:r>
            <a:r>
              <a:rPr lang="fr-FR" smtClean="0"/>
              <a:t>concernant l’alimentation </a:t>
            </a:r>
            <a:r>
              <a:rPr lang="fr-FR" dirty="0" smtClean="0"/>
              <a:t>de l’IDS.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17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530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530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3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6021288"/>
            <a:ext cx="9144000" cy="936725"/>
          </a:xfrm>
          <a:prstGeom prst="rect">
            <a:avLst/>
          </a:prstGeom>
          <a:solidFill>
            <a:srgbClr val="8E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Texte</a:t>
            </a:r>
          </a:p>
          <a:p>
            <a:pPr lvl="2"/>
            <a:endParaRPr lang="fr-FR" dirty="0" smtClean="0"/>
          </a:p>
        </p:txBody>
      </p:sp>
      <p:pic>
        <p:nvPicPr>
          <p:cNvPr id="1030" name="Picture 1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6175771"/>
            <a:ext cx="14033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000750" y="6093296"/>
            <a:ext cx="18573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Alimentation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Agriculture</a:t>
            </a:r>
            <a:br>
              <a:rPr lang="fr-FR" sz="1200" dirty="0">
                <a:solidFill>
                  <a:schemeClr val="bg1"/>
                </a:solidFill>
                <a:latin typeface="Arial" charset="0"/>
              </a:rPr>
            </a:b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Environnement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95536" y="6093296"/>
            <a:ext cx="2448272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AG SIOEA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19-20 mai 2015</a:t>
            </a:r>
            <a:endParaRPr lang="fr-FR" sz="1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ü"/>
        <a:defRPr sz="2400">
          <a:solidFill>
            <a:srgbClr val="00808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groenvgeo.data.inra.fr/geonetwork/apps/georchestr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groenvgeo.data.inra.fr/mapfishapp/map/45a98f62b1909e882b2541c294eb424b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sdi.georchestra.org/sviewer/?wmc=https://agroenvgeo.data.inra.fr/mapfishapp/ws/wmc/geodoc84f6bc62f5034e73fd965258ede4f064.wm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755576" y="1410345"/>
            <a:ext cx="7702624" cy="2162671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rgbClr val="669900"/>
                </a:solidFill>
              </a:rPr>
              <a:t>Utilisation de l’IDS </a:t>
            </a:r>
            <a:r>
              <a:rPr lang="fr-FR" sz="4800" dirty="0" err="1" smtClean="0">
                <a:solidFill>
                  <a:srgbClr val="669900"/>
                </a:solidFill>
              </a:rPr>
              <a:t>Agroenvgeo</a:t>
            </a:r>
            <a:endParaRPr lang="fr-FR" sz="4400" i="1" dirty="0" smtClean="0">
              <a:solidFill>
                <a:srgbClr val="6699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algn="ctr"/>
            <a:r>
              <a:rPr lang="fr-FR" dirty="0" smtClean="0"/>
              <a:t>Principe de subsidiarité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Chacun gère tout ou partie des services :</a:t>
            </a:r>
          </a:p>
          <a:p>
            <a:pPr lvl="1"/>
            <a:r>
              <a:rPr lang="fr-FR" dirty="0" smtClean="0"/>
              <a:t>Selon ses compétences</a:t>
            </a:r>
          </a:p>
          <a:p>
            <a:pPr lvl="1"/>
            <a:r>
              <a:rPr lang="fr-FR" dirty="0" smtClean="0"/>
              <a:t>Selon son existant</a:t>
            </a:r>
          </a:p>
          <a:p>
            <a:pPr lvl="1"/>
            <a:r>
              <a:rPr lang="fr-FR" dirty="0" smtClean="0"/>
              <a:t>Selon l’affichage voulu</a:t>
            </a:r>
          </a:p>
          <a:p>
            <a:pPr lvl="1"/>
            <a:r>
              <a:rPr lang="fr-FR" dirty="0" smtClean="0"/>
              <a:t>Selon son besoin</a:t>
            </a:r>
          </a:p>
          <a:p>
            <a:r>
              <a:rPr lang="fr-FR" dirty="0" smtClean="0"/>
              <a:t>Pas d’IDS sans données </a:t>
            </a:r>
            <a:r>
              <a:rPr lang="fr-FR" sz="2000" dirty="0" smtClean="0"/>
              <a:t>(Système d’Information)</a:t>
            </a:r>
          </a:p>
          <a:p>
            <a:pPr lvl="1"/>
            <a:r>
              <a:rPr lang="fr-FR" dirty="0" smtClean="0"/>
              <a:t>Données vecteur </a:t>
            </a:r>
            <a:r>
              <a:rPr lang="fr-FR" sz="2000" dirty="0" smtClean="0"/>
              <a:t>(</a:t>
            </a:r>
            <a:r>
              <a:rPr lang="fr-FR" sz="2000" dirty="0" err="1" smtClean="0"/>
              <a:t>shapefile</a:t>
            </a:r>
            <a:r>
              <a:rPr lang="fr-FR" sz="2000" dirty="0" smtClean="0"/>
              <a:t> – </a:t>
            </a:r>
            <a:r>
              <a:rPr lang="fr-FR" sz="2000" dirty="0" err="1" smtClean="0"/>
              <a:t>Postgis</a:t>
            </a:r>
            <a:r>
              <a:rPr lang="fr-FR" sz="2000" dirty="0" smtClean="0"/>
              <a:t> =  formes </a:t>
            </a:r>
            <a:r>
              <a:rPr lang="fr-FR" sz="2000" dirty="0" err="1" smtClean="0"/>
              <a:t>geom</a:t>
            </a:r>
            <a:r>
              <a:rPr lang="fr-FR" sz="2000" dirty="0" smtClean="0"/>
              <a:t>)</a:t>
            </a:r>
          </a:p>
          <a:p>
            <a:pPr lvl="1"/>
            <a:r>
              <a:rPr lang="fr-FR" dirty="0" smtClean="0"/>
              <a:t>Données raster </a:t>
            </a:r>
            <a:r>
              <a:rPr lang="fr-FR" sz="2000" dirty="0" smtClean="0"/>
              <a:t>(images = pixel)</a:t>
            </a:r>
          </a:p>
          <a:p>
            <a:pPr lvl="1"/>
            <a:r>
              <a:rPr lang="fr-FR" dirty="0" smtClean="0"/>
              <a:t>Issues de coordonnées X,Y ou latitude / Longitude …</a:t>
            </a:r>
            <a:endParaRPr lang="fr-FR" dirty="0"/>
          </a:p>
          <a:p>
            <a:endParaRPr lang="fr-FR" sz="2000" dirty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45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algn="ctr"/>
            <a:r>
              <a:rPr lang="fr-FR" dirty="0" smtClean="0"/>
              <a:t>Le tout en image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5157192"/>
            <a:ext cx="3672408" cy="461665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Données (</a:t>
            </a:r>
            <a:r>
              <a:rPr lang="fr-FR" dirty="0" err="1" smtClean="0"/>
              <a:t>Postgresql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4273261" y="5157192"/>
            <a:ext cx="3672408" cy="461665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Autres données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4581128"/>
            <a:ext cx="3672408" cy="461665"/>
          </a:xfrm>
          <a:prstGeom prst="rect">
            <a:avLst/>
          </a:prstGeom>
          <a:pattFill prst="pct50">
            <a:fgClr>
              <a:srgbClr val="92D050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Gestion spatial (</a:t>
            </a:r>
            <a:r>
              <a:rPr lang="fr-FR" dirty="0" err="1" smtClean="0"/>
              <a:t>Postgis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4273261" y="4581127"/>
            <a:ext cx="3672408" cy="461665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Gestion spatial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498401" y="3501008"/>
            <a:ext cx="6336704" cy="461665"/>
          </a:xfrm>
          <a:prstGeom prst="rect">
            <a:avLst/>
          </a:prstGeom>
          <a:pattFill prst="pct50">
            <a:fgClr>
              <a:srgbClr val="00B0F0"/>
            </a:fgClr>
            <a:bgClr>
              <a:schemeClr val="bg1"/>
            </a:bgClr>
          </a:patt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Serveur de cartes (Geoserver) WWW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1691680" y="2708920"/>
            <a:ext cx="6336704" cy="461665"/>
          </a:xfrm>
          <a:prstGeom prst="rect">
            <a:avLst/>
          </a:prstGeom>
          <a:pattFill prst="pct50">
            <a:fgClr>
              <a:srgbClr val="00B0F0"/>
            </a:fgClr>
            <a:bgClr>
              <a:schemeClr val="bg1"/>
            </a:bgClr>
          </a:patt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Serveur de métadonnées  (</a:t>
            </a:r>
            <a:r>
              <a:rPr lang="fr-FR" dirty="0" err="1" smtClean="0"/>
              <a:t>Geonetwork</a:t>
            </a:r>
            <a:r>
              <a:rPr lang="fr-FR" dirty="0" smtClean="0"/>
              <a:t>) WWW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8142603" y="4581126"/>
            <a:ext cx="996788" cy="1015663"/>
          </a:xfrm>
          <a:prstGeom prst="rect">
            <a:avLst/>
          </a:prstGeom>
          <a:pattFill prst="pct50">
            <a:fgClr>
              <a:schemeClr val="accent3">
                <a:lumMod val="85000"/>
              </a:schemeClr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SI</a:t>
            </a:r>
          </a:p>
          <a:p>
            <a:pPr algn="ctr"/>
            <a:endParaRPr lang="fr-FR" sz="2000" dirty="0"/>
          </a:p>
        </p:txBody>
      </p:sp>
      <p:sp>
        <p:nvSpPr>
          <p:cNvPr id="18" name="Oval 17"/>
          <p:cNvSpPr/>
          <p:nvPr/>
        </p:nvSpPr>
        <p:spPr>
          <a:xfrm>
            <a:off x="2483768" y="1433301"/>
            <a:ext cx="1722636" cy="936104"/>
          </a:xfrm>
          <a:prstGeom prst="ellipse">
            <a:avLst/>
          </a:prstGeom>
          <a:pattFill prst="pct50">
            <a:fgClr>
              <a:schemeClr val="accent5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Sécurité (LDAP)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979712" y="3962673"/>
            <a:ext cx="288032" cy="618453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80384" y="3962673"/>
            <a:ext cx="279648" cy="580452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300192" y="1419839"/>
            <a:ext cx="1525161" cy="936104"/>
          </a:xfrm>
          <a:prstGeom prst="ellipse">
            <a:avLst/>
          </a:prstGeom>
          <a:pattFill prst="pct50">
            <a:fgClr>
              <a:schemeClr val="accent5">
                <a:lumMod val="9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</a:rPr>
              <a:t>Stats</a:t>
            </a:r>
            <a:r>
              <a:rPr lang="fr-FR" sz="2000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24" name="Oval 23"/>
          <p:cNvSpPr/>
          <p:nvPr/>
        </p:nvSpPr>
        <p:spPr>
          <a:xfrm>
            <a:off x="468313" y="1426441"/>
            <a:ext cx="1944216" cy="936104"/>
          </a:xfrm>
          <a:prstGeom prst="ellipse">
            <a:avLst/>
          </a:prstGeom>
          <a:pattFill prst="pct50">
            <a:fgClr>
              <a:srgbClr val="00B0F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Extraction</a:t>
            </a:r>
            <a:endParaRPr lang="fr-FR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115616" y="3180949"/>
            <a:ext cx="783704" cy="1400177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65901" y="3185885"/>
            <a:ext cx="545268" cy="1395241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355976" y="1419839"/>
            <a:ext cx="1854645" cy="936104"/>
          </a:xfrm>
          <a:prstGeom prst="ellipse">
            <a:avLst/>
          </a:prstGeom>
          <a:pattFill prst="pct50">
            <a:fgClr>
              <a:srgbClr val="00B0F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Visu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88406" y="1433301"/>
            <a:ext cx="996788" cy="2862322"/>
          </a:xfrm>
          <a:prstGeom prst="rect">
            <a:avLst/>
          </a:prstGeom>
          <a:pattFill prst="pct50">
            <a:fgClr>
              <a:schemeClr val="accent3">
                <a:lumMod val="85000"/>
              </a:schemeClr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000" dirty="0" smtClean="0"/>
          </a:p>
          <a:p>
            <a:pPr algn="ctr"/>
            <a:endParaRPr lang="fr-FR" sz="2000" dirty="0" smtClean="0"/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I</a:t>
            </a:r>
          </a:p>
          <a:p>
            <a:pPr algn="ctr"/>
            <a:r>
              <a:rPr lang="fr-FR" sz="2000" dirty="0" smtClean="0"/>
              <a:t>D</a:t>
            </a:r>
          </a:p>
          <a:p>
            <a:pPr algn="ctr"/>
            <a:r>
              <a:rPr lang="fr-FR" sz="2000" dirty="0" smtClean="0"/>
              <a:t>S</a:t>
            </a:r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27984" y="3180949"/>
            <a:ext cx="0" cy="320059"/>
          </a:xfrm>
          <a:prstGeom prst="straightConnector1">
            <a:avLst/>
          </a:prstGeom>
          <a:ln w="444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5611" y="164712"/>
            <a:ext cx="1719808" cy="461665"/>
          </a:xfrm>
          <a:prstGeom prst="rect">
            <a:avLst/>
          </a:prstGeom>
          <a:pattFill prst="pct50">
            <a:fgClr>
              <a:srgbClr val="00B0F0"/>
            </a:fgClr>
            <a:bgClr>
              <a:schemeClr val="bg1"/>
            </a:bgClr>
          </a:patt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Services</a:t>
            </a:r>
            <a:endParaRPr lang="fr-FR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219817" y="2366461"/>
            <a:ext cx="31492" cy="1134545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791038" y="2366308"/>
            <a:ext cx="562123" cy="112809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946655" y="2355943"/>
            <a:ext cx="10746" cy="362702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35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9" grpId="0" animBg="1"/>
      <p:bldP spid="30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algn="ctr"/>
            <a:r>
              <a:rPr lang="fr-FR" dirty="0" smtClean="0"/>
              <a:t>Cas d’usage 1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Le moissonnage simple de métadonnées :</a:t>
            </a:r>
          </a:p>
          <a:p>
            <a:pPr lvl="1"/>
            <a:r>
              <a:rPr lang="fr-FR" sz="1600" dirty="0" smtClean="0"/>
              <a:t>Pour une entité disposant d’un catalogue uniquement :</a:t>
            </a:r>
          </a:p>
          <a:p>
            <a:pPr lvl="2"/>
            <a:r>
              <a:rPr lang="fr-FR" sz="1200" dirty="0" smtClean="0"/>
              <a:t>UMR </a:t>
            </a:r>
            <a:r>
              <a:rPr lang="fr-FR" sz="1200" dirty="0"/>
              <a:t>AMAP (</a:t>
            </a:r>
            <a:r>
              <a:rPr lang="fr-FR" sz="1200" dirty="0">
                <a:hlinkClick r:id="rId3"/>
              </a:rPr>
              <a:t>https://agroenvgeo.data.inra.fr/geonetwork/apps/georchestra</a:t>
            </a:r>
            <a:r>
              <a:rPr lang="fr-FR" sz="1200" dirty="0" smtClean="0">
                <a:hlinkClick r:id="rId3"/>
              </a:rPr>
              <a:t>/</a:t>
            </a:r>
            <a:r>
              <a:rPr lang="fr-FR" sz="1200" dirty="0" smtClean="0"/>
              <a:t> recherche par catalogue)</a:t>
            </a:r>
            <a:endParaRPr lang="fr-FR" sz="1200" dirty="0" smtClean="0"/>
          </a:p>
          <a:p>
            <a:pPr lvl="1"/>
            <a:r>
              <a:rPr lang="fr-FR" sz="1600" dirty="0"/>
              <a:t>Intérêt :</a:t>
            </a:r>
          </a:p>
          <a:p>
            <a:pPr lvl="2"/>
            <a:r>
              <a:rPr lang="fr-FR" sz="1200" dirty="0"/>
              <a:t>Visibilité</a:t>
            </a:r>
          </a:p>
          <a:p>
            <a:pPr lvl="2"/>
            <a:endParaRPr lang="fr-FR" sz="1200" dirty="0" smtClean="0"/>
          </a:p>
          <a:p>
            <a:r>
              <a:rPr lang="fr-FR" sz="2000" dirty="0"/>
              <a:t>Le moissonnage </a:t>
            </a:r>
            <a:r>
              <a:rPr lang="fr-FR" sz="2000" dirty="0" smtClean="0"/>
              <a:t>de métadonnées + référencement</a:t>
            </a:r>
          </a:p>
          <a:p>
            <a:pPr lvl="1"/>
            <a:r>
              <a:rPr lang="fr-FR" sz="1600" dirty="0" smtClean="0"/>
              <a:t>Pour une unité disposant d’une IDS avec catalogue + serveur de carte :</a:t>
            </a:r>
          </a:p>
          <a:p>
            <a:pPr lvl="2"/>
            <a:r>
              <a:rPr lang="fr-FR" sz="1200" dirty="0" smtClean="0"/>
              <a:t>UMR SAS (</a:t>
            </a:r>
            <a:r>
              <a:rPr lang="fr-FR" sz="1200" dirty="0" err="1" smtClean="0"/>
              <a:t>Georchestra</a:t>
            </a:r>
            <a:r>
              <a:rPr lang="fr-FR" sz="1200" dirty="0" smtClean="0"/>
              <a:t> Rennes)</a:t>
            </a:r>
          </a:p>
          <a:p>
            <a:pPr lvl="2"/>
            <a:r>
              <a:rPr lang="fr-FR" sz="1200" dirty="0" smtClean="0"/>
              <a:t>UMR LISAH (</a:t>
            </a:r>
            <a:r>
              <a:rPr lang="fr-FR" sz="1200" dirty="0" err="1" smtClean="0"/>
              <a:t>Georchestra</a:t>
            </a:r>
            <a:r>
              <a:rPr lang="fr-FR" sz="1200" dirty="0" smtClean="0"/>
              <a:t> Montpellier</a:t>
            </a:r>
            <a:r>
              <a:rPr lang="fr-FR" sz="1200" dirty="0" smtClean="0"/>
              <a:t>)</a:t>
            </a:r>
          </a:p>
          <a:p>
            <a:pPr lvl="2"/>
            <a:endParaRPr lang="fr-FR" sz="1200" dirty="0" smtClean="0"/>
          </a:p>
          <a:p>
            <a:pPr lvl="1"/>
            <a:r>
              <a:rPr lang="fr-FR" sz="1600" dirty="0"/>
              <a:t>Intérêt :</a:t>
            </a:r>
          </a:p>
          <a:p>
            <a:pPr lvl="2"/>
            <a:r>
              <a:rPr lang="fr-FR" sz="1200" dirty="0"/>
              <a:t>Visibilité</a:t>
            </a:r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1"/>
            <a:endParaRPr lang="fr-FR" sz="1600" dirty="0" smtClean="0"/>
          </a:p>
          <a:p>
            <a:pPr lvl="2"/>
            <a:endParaRPr lang="fr-FR" sz="1200" dirty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3594059"/>
            <a:ext cx="3883918" cy="222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3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algn="ctr"/>
            <a:r>
              <a:rPr lang="fr-FR" dirty="0" smtClean="0"/>
              <a:t>Cas d’usage 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Le moissonnage et la mise à disposition d’un </a:t>
            </a:r>
            <a:r>
              <a:rPr lang="fr-FR" sz="2000" dirty="0" err="1" smtClean="0"/>
              <a:t>visualiseur</a:t>
            </a:r>
            <a:r>
              <a:rPr lang="fr-FR" sz="2000" dirty="0" smtClean="0"/>
              <a:t> / extracteur</a:t>
            </a:r>
          </a:p>
          <a:p>
            <a:pPr lvl="1"/>
            <a:r>
              <a:rPr lang="fr-FR" sz="1600" dirty="0"/>
              <a:t>Pour une entité disposant d’un catalogue et d’un serveur de carte mais pas de </a:t>
            </a:r>
            <a:r>
              <a:rPr lang="fr-FR" sz="1600" dirty="0" err="1"/>
              <a:t>visualiseur</a:t>
            </a:r>
            <a:endParaRPr lang="fr-FR" sz="1600" dirty="0"/>
          </a:p>
          <a:p>
            <a:pPr lvl="2"/>
            <a:r>
              <a:rPr lang="fr-FR" sz="1200" dirty="0" smtClean="0"/>
              <a:t>Avignon</a:t>
            </a:r>
          </a:p>
          <a:p>
            <a:pPr lvl="2"/>
            <a:endParaRPr lang="fr-FR" sz="1200" dirty="0" smtClean="0"/>
          </a:p>
          <a:p>
            <a:pPr lvl="1"/>
            <a:r>
              <a:rPr lang="fr-FR" sz="1600" dirty="0"/>
              <a:t>Intérêt :</a:t>
            </a:r>
          </a:p>
          <a:p>
            <a:pPr lvl="2"/>
            <a:r>
              <a:rPr lang="fr-FR" sz="1200" dirty="0" smtClean="0"/>
              <a:t>Visibilité</a:t>
            </a:r>
          </a:p>
          <a:p>
            <a:pPr lvl="2"/>
            <a:r>
              <a:rPr lang="fr-FR" sz="1200" dirty="0" smtClean="0"/>
              <a:t>Fonctionnalité </a:t>
            </a:r>
            <a:r>
              <a:rPr lang="fr-FR" sz="1200" dirty="0"/>
              <a:t>de visualisation </a:t>
            </a:r>
            <a:r>
              <a:rPr lang="fr-FR" sz="1200" dirty="0" smtClean="0"/>
              <a:t>/ </a:t>
            </a:r>
            <a:r>
              <a:rPr lang="fr-FR" sz="1200" dirty="0" err="1" smtClean="0"/>
              <a:t>requêtage</a:t>
            </a:r>
            <a:r>
              <a:rPr lang="fr-FR" sz="1200" dirty="0" smtClean="0"/>
              <a:t> / extraction </a:t>
            </a:r>
            <a:endParaRPr lang="fr-FR" sz="1200" dirty="0" smtClean="0"/>
          </a:p>
          <a:p>
            <a:pPr lvl="2"/>
            <a:r>
              <a:rPr lang="fr-FR" sz="1200" dirty="0" smtClean="0"/>
              <a:t>(</a:t>
            </a:r>
            <a:r>
              <a:rPr lang="fr-FR" sz="1200" dirty="0" smtClean="0">
                <a:hlinkClick r:id="rId3"/>
              </a:rPr>
              <a:t>https</a:t>
            </a:r>
            <a:r>
              <a:rPr lang="fr-FR" sz="1200" dirty="0">
                <a:hlinkClick r:id="rId3"/>
              </a:rPr>
              <a:t>://agroenvgeo.data.inra.fr/mapfishapp/map/45a98f62b1909e882b2541c294eb424b</a:t>
            </a:r>
            <a:r>
              <a:rPr lang="fr-FR" sz="1200" dirty="0" smtClean="0"/>
              <a:t>) Démo</a:t>
            </a:r>
            <a:endParaRPr lang="fr-FR" sz="1200" dirty="0"/>
          </a:p>
          <a:p>
            <a:pPr lvl="2"/>
            <a:r>
              <a:rPr lang="fr-FR" sz="1200" dirty="0" smtClean="0"/>
              <a:t>(</a:t>
            </a:r>
            <a:r>
              <a:rPr lang="fr-FR" sz="1200" dirty="0" smtClean="0">
                <a:hlinkClick r:id="rId4"/>
              </a:rPr>
              <a:t>http</a:t>
            </a:r>
            <a:r>
              <a:rPr lang="fr-FR" sz="1200" dirty="0">
                <a:hlinkClick r:id="rId4"/>
              </a:rPr>
              <a:t>://sdi.georchestra.org/sviewer/?wmc=https://</a:t>
            </a:r>
            <a:r>
              <a:rPr lang="fr-FR" sz="1200" dirty="0" smtClean="0">
                <a:hlinkClick r:id="rId4"/>
              </a:rPr>
              <a:t>agroenvgeo.data.inra.fr/mapfishapp/ws/wmc/geodoc84f6bc62f5034e73fd965258ede4f064.wmc</a:t>
            </a:r>
            <a:r>
              <a:rPr lang="fr-FR" sz="1200" dirty="0" smtClean="0"/>
              <a:t>)</a:t>
            </a:r>
            <a:endParaRPr lang="fr-FR" sz="1200" dirty="0" smtClean="0"/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1"/>
            <a:endParaRPr lang="fr-FR" sz="1600" dirty="0" smtClean="0"/>
          </a:p>
          <a:p>
            <a:pPr lvl="2"/>
            <a:endParaRPr lang="fr-FR" sz="1200" dirty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7657" y="3702521"/>
            <a:ext cx="4046294" cy="231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algn="ctr"/>
            <a:r>
              <a:rPr lang="fr-FR" dirty="0" smtClean="0"/>
              <a:t>Cas d’usage 3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Appui complet sur l’IDS</a:t>
            </a:r>
          </a:p>
          <a:p>
            <a:pPr lvl="1"/>
            <a:r>
              <a:rPr lang="fr-FR" sz="1600" dirty="0"/>
              <a:t>Pour une entité disposant </a:t>
            </a:r>
            <a:r>
              <a:rPr lang="fr-FR" sz="1600" dirty="0" smtClean="0"/>
              <a:t>d’un SI avec la couche spatiale</a:t>
            </a:r>
            <a:endParaRPr lang="fr-FR" sz="1600" dirty="0"/>
          </a:p>
          <a:p>
            <a:pPr lvl="2"/>
            <a:r>
              <a:rPr lang="fr-FR" sz="1200" dirty="0" smtClean="0"/>
              <a:t>UR INFOSOL</a:t>
            </a:r>
          </a:p>
          <a:p>
            <a:pPr lvl="2"/>
            <a:endParaRPr lang="fr-FR" sz="1200" dirty="0" smtClean="0"/>
          </a:p>
          <a:p>
            <a:pPr lvl="1"/>
            <a:r>
              <a:rPr lang="fr-FR" sz="1600" dirty="0"/>
              <a:t>Intérêt :</a:t>
            </a:r>
          </a:p>
          <a:p>
            <a:pPr lvl="2"/>
            <a:r>
              <a:rPr lang="fr-FR" sz="1200" dirty="0" smtClean="0"/>
              <a:t>Visibilité</a:t>
            </a:r>
          </a:p>
          <a:p>
            <a:pPr lvl="2"/>
            <a:r>
              <a:rPr lang="fr-FR" sz="1200" dirty="0" smtClean="0"/>
              <a:t>Toutes les fonctionnalités de l’IDS</a:t>
            </a:r>
          </a:p>
          <a:p>
            <a:pPr lvl="2"/>
            <a:r>
              <a:rPr lang="fr-FR" sz="1200" dirty="0" smtClean="0"/>
              <a:t>Investissement minimal dans l’alimentation de </a:t>
            </a:r>
            <a:r>
              <a:rPr lang="fr-FR" sz="1200" dirty="0" err="1" smtClean="0"/>
              <a:t>Agroenvgeo</a:t>
            </a:r>
            <a:endParaRPr lang="fr-FR" sz="1200" dirty="0"/>
          </a:p>
          <a:p>
            <a:pPr lvl="2"/>
            <a:endParaRPr lang="fr-FR" sz="1200" dirty="0" smtClean="0"/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2"/>
            <a:endParaRPr lang="fr-FR" sz="1200" dirty="0" smtClean="0"/>
          </a:p>
          <a:p>
            <a:pPr lvl="2"/>
            <a:endParaRPr lang="fr-FR" sz="1200" dirty="0"/>
          </a:p>
          <a:p>
            <a:pPr lvl="1"/>
            <a:endParaRPr lang="fr-FR" sz="1600" dirty="0" smtClean="0"/>
          </a:p>
          <a:p>
            <a:pPr lvl="2"/>
            <a:endParaRPr lang="fr-FR" sz="1200" dirty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419515"/>
            <a:ext cx="4829745" cy="255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5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me-exposes-oral-1">
  <a:themeElements>
    <a:clrScheme name="Trame-exposes-oral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ame-exposes-oral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me-exposes-oral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sioea</Template>
  <TotalTime>1192</TotalTime>
  <Words>376</Words>
  <Application>Microsoft Office PowerPoint</Application>
  <PresentationFormat>On-screen Show (4:3)</PresentationFormat>
  <Paragraphs>155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Trame-exposes-oral-1</vt:lpstr>
      <vt:lpstr>Utilisation de l’IDS Agroenvgeo</vt:lpstr>
      <vt:lpstr>Principe de subsidiarité</vt:lpstr>
      <vt:lpstr>Le tout en image</vt:lpstr>
      <vt:lpstr>Cas d’usage 1</vt:lpstr>
      <vt:lpstr>Cas d’usage 2</vt:lpstr>
      <vt:lpstr>Cas d’usage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du CATI SIOEA</dc:title>
  <dc:creator>alain</dc:creator>
  <cp:lastModifiedBy>alain</cp:lastModifiedBy>
  <cp:revision>63</cp:revision>
  <cp:lastPrinted>2012-05-11T04:20:10Z</cp:lastPrinted>
  <dcterms:created xsi:type="dcterms:W3CDTF">2015-05-05T12:33:25Z</dcterms:created>
  <dcterms:modified xsi:type="dcterms:W3CDTF">2015-05-13T13:32:27Z</dcterms:modified>
</cp:coreProperties>
</file>